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Hero" panose="020B0604020202020204" charset="0"/>
      <p:regular r:id="rId38"/>
    </p:embeddedFont>
    <p:embeddedFont>
      <p:font typeface="Hero Bold" panose="020B0604020202020204" charset="0"/>
      <p:regular r:id="rId39"/>
    </p:embeddedFont>
    <p:embeddedFont>
      <p:font typeface="Montserrat" panose="00000500000000000000" pitchFamily="2" charset="0"/>
      <p:regular r:id="rId40"/>
      <p:bold r:id="rId41"/>
      <p:italic r:id="rId42"/>
      <p:boldItalic r:id="rId43"/>
    </p:embeddedFont>
    <p:embeddedFont>
      <p:font typeface="Montserrat Bold" panose="00000800000000000000" pitchFamily="2" charset="0"/>
      <p:regular r:id="rId44"/>
      <p:bold r:id="rId45"/>
    </p:embeddedFont>
    <p:embeddedFont>
      <p:font typeface="Now" panose="020B0604020202020204" charset="0"/>
      <p:regular r:id="rId46"/>
    </p:embeddedFont>
    <p:embeddedFont>
      <p:font typeface="Now Bold" panose="020B0604020202020204" charset="0"/>
      <p:regular r:id="rId47"/>
    </p:embeddedFont>
    <p:embeddedFont>
      <p:font typeface="Now Heavy" panose="020B0604020202020204" charset="0"/>
      <p:regular r:id="rId48"/>
    </p:embeddedFont>
    <p:embeddedFont>
      <p:font typeface="Raleway Heavy"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80" y="1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General Market Trends: There's been an increase in average asking rents across all asset types compared to the previous quarter. However, Class A industrial properties' asking price has remained steady at an average of $28.90.</a:t>
            </a:r>
          </a:p>
          <a:p>
            <a:endParaRPr lang="en-US"/>
          </a:p>
          <a:p>
            <a:r>
              <a:rPr lang="en-US"/>
              <a:t>Brooklyn's Market Dynamics: In Brooklyn, industrial asking rents have risen notably by 16.8% from the previous quarter and 14% year-over-year, reaching an average of $27.58. Although specific data for Class A industrial properties in Brooklyn is unavailable, this growth strongly suggests a market ripe for demand.</a:t>
            </a:r>
          </a:p>
          <a:p>
            <a:endParaRPr lang="en-US"/>
          </a:p>
          <a:p>
            <a:r>
              <a:rPr lang="en-US"/>
              <a:t>Construction and Development in NYC: Currently, New York City has 13 properties under construction (5.6 million sq. ft.) with a 48.3% pre-lease rate. Additionally, 17 properties (4.8 million sq. ft.) are planned or proposed. Significantly, Brooklyn accounts for a substantial portion of this development, both ongoing and planned, indicating a growing supply to meet increasing demand.</a:t>
            </a:r>
          </a:p>
          <a:p>
            <a:endParaRPr lang="en-US"/>
          </a:p>
          <a:p>
            <a:r>
              <a:rPr lang="en-US"/>
              <a:t>Brooklyn Leading in Industrial Leasing: Despite a downturn in industrial leasing in NYC overall, Brooklyn emerges as a leader. It recorded the highest leasing velocity of any borough with nearly 320,000 sq ft leased this quarter, amounting to 61% of the city's total leased industrial space. Brooklyn also witnessed the largest lease transactions, further underscoring its market demand.</a:t>
            </a:r>
          </a:p>
          <a:p>
            <a:endParaRPr lang="en-US"/>
          </a:p>
          <a:p>
            <a:r>
              <a:rPr lang="en-US"/>
              <a:t>Vacancy Rates and Net Absorption: While the city-wide net absorption has seen a decline and the class A vacancy rate has fallen, a closer look reveals that these changes are primarily outside Brooklyn. In Brooklyn, vacancy rates have remained relatively stable, and there have been positive net absorptions in specific areas like Sunset Park/Greenwood and Williamsburg/Greenpoint. The Navy Yard's negative net absorption could indicate a market recalibration, presenting new opportunities for tenant occupancy and space repurposing.</a:t>
            </a:r>
          </a:p>
          <a:p>
            <a:endParaRPr lang="en-US"/>
          </a:p>
          <a:p>
            <a:r>
              <a:rPr lang="en-US"/>
              <a:t>Opportunity in the Navy Yard: The Navy Yard's current state, with its negative net absorption, might be viewed as a strategic opportunity. The consistent demand in Brooklyn and the overall decrease in Class A vacancy rates in NYC to 3.6% reflect a healthy market. The Navy Yard's position may open doors for new tenants or for redeveloping existing spaces to better align with evolving market needs and trends.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16767"/>
            <a:ext cx="18300863" cy="11520533"/>
          </a:xfrm>
          <a:custGeom>
            <a:avLst/>
            <a:gdLst/>
            <a:ahLst/>
            <a:cxnLst/>
            <a:rect l="l" t="t" r="r" b="b"/>
            <a:pathLst>
              <a:path w="18300863" h="11520533">
                <a:moveTo>
                  <a:pt x="0" y="0"/>
                </a:moveTo>
                <a:lnTo>
                  <a:pt x="18300863" y="0"/>
                </a:lnTo>
                <a:lnTo>
                  <a:pt x="18300863" y="11520534"/>
                </a:lnTo>
                <a:lnTo>
                  <a:pt x="0" y="11520534"/>
                </a:lnTo>
                <a:lnTo>
                  <a:pt x="0" y="0"/>
                </a:lnTo>
                <a:close/>
              </a:path>
            </a:pathLst>
          </a:custGeom>
          <a:blipFill>
            <a:blip r:embed="rId2">
              <a:alphaModFix amt="98000"/>
            </a:blip>
            <a:stretch>
              <a:fillRect t="-2977" b="-2977"/>
            </a:stretch>
          </a:blipFill>
        </p:spPr>
        <p:txBody>
          <a:bodyPr/>
          <a:lstStyle/>
          <a:p>
            <a:endParaRPr lang="en-US"/>
          </a:p>
        </p:txBody>
      </p:sp>
      <p:sp>
        <p:nvSpPr>
          <p:cNvPr id="3" name="Freeform 3"/>
          <p:cNvSpPr/>
          <p:nvPr/>
        </p:nvSpPr>
        <p:spPr>
          <a:xfrm>
            <a:off x="0" y="8544115"/>
            <a:ext cx="2359652" cy="2359652"/>
          </a:xfrm>
          <a:custGeom>
            <a:avLst/>
            <a:gdLst/>
            <a:ahLst/>
            <a:cxnLst/>
            <a:rect l="l" t="t" r="r" b="b"/>
            <a:pathLst>
              <a:path w="2359652" h="2359652">
                <a:moveTo>
                  <a:pt x="0" y="0"/>
                </a:moveTo>
                <a:lnTo>
                  <a:pt x="2359652" y="0"/>
                </a:lnTo>
                <a:lnTo>
                  <a:pt x="2359652" y="2359652"/>
                </a:lnTo>
                <a:lnTo>
                  <a:pt x="0" y="2359652"/>
                </a:lnTo>
                <a:lnTo>
                  <a:pt x="0" y="0"/>
                </a:lnTo>
                <a:close/>
              </a:path>
            </a:pathLst>
          </a:custGeom>
          <a:blipFill>
            <a:blip r:embed="rId3"/>
            <a:stretch>
              <a:fillRect/>
            </a:stretch>
          </a:blipFill>
        </p:spPr>
        <p:txBody>
          <a:bodyPr/>
          <a:lstStyle/>
          <a:p>
            <a:endParaRPr lang="en-US"/>
          </a:p>
        </p:txBody>
      </p:sp>
      <p:sp>
        <p:nvSpPr>
          <p:cNvPr id="4" name="Freeform 4"/>
          <p:cNvSpPr/>
          <p:nvPr/>
        </p:nvSpPr>
        <p:spPr>
          <a:xfrm>
            <a:off x="4136587" y="3570022"/>
            <a:ext cx="10609135" cy="3146956"/>
          </a:xfrm>
          <a:custGeom>
            <a:avLst/>
            <a:gdLst/>
            <a:ahLst/>
            <a:cxnLst/>
            <a:rect l="l" t="t" r="r" b="b"/>
            <a:pathLst>
              <a:path w="10609135" h="3146956">
                <a:moveTo>
                  <a:pt x="0" y="0"/>
                </a:moveTo>
                <a:lnTo>
                  <a:pt x="10609135" y="0"/>
                </a:lnTo>
                <a:lnTo>
                  <a:pt x="10609135" y="3146956"/>
                </a:lnTo>
                <a:lnTo>
                  <a:pt x="0" y="3146956"/>
                </a:lnTo>
                <a:lnTo>
                  <a:pt x="0" y="0"/>
                </a:lnTo>
                <a:close/>
              </a:path>
            </a:pathLst>
          </a:custGeom>
          <a:blipFill>
            <a:blip r:embed="rId4"/>
            <a:stretch>
              <a:fillRect t="-111483" b="-125640"/>
            </a:stretch>
          </a:blipFill>
        </p:spPr>
        <p:txBody>
          <a:bodyPr/>
          <a:lstStyle/>
          <a:p>
            <a:endParaRPr lang="en-US"/>
          </a:p>
        </p:txBody>
      </p:sp>
      <p:sp>
        <p:nvSpPr>
          <p:cNvPr id="5" name="TextBox 5"/>
          <p:cNvSpPr txBox="1"/>
          <p:nvPr/>
        </p:nvSpPr>
        <p:spPr>
          <a:xfrm>
            <a:off x="2359652" y="7344713"/>
            <a:ext cx="14163005" cy="514516"/>
          </a:xfrm>
          <a:prstGeom prst="rect">
            <a:avLst/>
          </a:prstGeom>
        </p:spPr>
        <p:txBody>
          <a:bodyPr lIns="0" tIns="0" rIns="0" bIns="0" rtlCol="0" anchor="t">
            <a:spAutoFit/>
          </a:bodyPr>
          <a:lstStyle/>
          <a:p>
            <a:pPr>
              <a:lnSpc>
                <a:spcPts val="4256"/>
              </a:lnSpc>
            </a:pPr>
            <a:r>
              <a:rPr lang="en-US" sz="3040">
                <a:solidFill>
                  <a:srgbClr val="FFFFFF"/>
                </a:solidFill>
                <a:latin typeface="Montserrat"/>
              </a:rPr>
              <a:t>  Leo Weiner | Mark Levy  | Corey Satnick | Jasmine Hall | Colin Dallas-WU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466782" y="0"/>
            <a:ext cx="7821218" cy="5658759"/>
            <a:chOff x="0" y="0"/>
            <a:chExt cx="10428291" cy="7545012"/>
          </a:xfrm>
        </p:grpSpPr>
        <p:pic>
          <p:nvPicPr>
            <p:cNvPr id="3" name="Picture 3"/>
            <p:cNvPicPr>
              <a:picLocks noChangeAspect="1"/>
            </p:cNvPicPr>
            <p:nvPr/>
          </p:nvPicPr>
          <p:blipFill>
            <a:blip r:embed="rId2"/>
            <a:srcRect l="3905" r="3905"/>
            <a:stretch>
              <a:fillRect/>
            </a:stretch>
          </p:blipFill>
          <p:spPr>
            <a:xfrm>
              <a:off x="0" y="0"/>
              <a:ext cx="10428291" cy="7545012"/>
            </a:xfrm>
            <a:prstGeom prst="rect">
              <a:avLst/>
            </a:prstGeom>
          </p:spPr>
        </p:pic>
      </p:grpSp>
      <p:grpSp>
        <p:nvGrpSpPr>
          <p:cNvPr id="4" name="Group 4"/>
          <p:cNvGrpSpPr/>
          <p:nvPr/>
        </p:nvGrpSpPr>
        <p:grpSpPr>
          <a:xfrm>
            <a:off x="10466782" y="5751153"/>
            <a:ext cx="7821218" cy="4535847"/>
            <a:chOff x="0" y="0"/>
            <a:chExt cx="10428291" cy="6047797"/>
          </a:xfrm>
        </p:grpSpPr>
        <p:pic>
          <p:nvPicPr>
            <p:cNvPr id="5" name="Picture 5"/>
            <p:cNvPicPr>
              <a:picLocks noChangeAspect="1"/>
            </p:cNvPicPr>
            <p:nvPr/>
          </p:nvPicPr>
          <p:blipFill>
            <a:blip r:embed="rId3"/>
            <a:srcRect t="6237" b="6237"/>
            <a:stretch>
              <a:fillRect/>
            </a:stretch>
          </p:blipFill>
          <p:spPr>
            <a:xfrm>
              <a:off x="0" y="0"/>
              <a:ext cx="10428291" cy="6047797"/>
            </a:xfrm>
            <a:prstGeom prst="rect">
              <a:avLst/>
            </a:prstGeom>
          </p:spPr>
        </p:pic>
      </p:grpSp>
      <p:sp>
        <p:nvSpPr>
          <p:cNvPr id="6" name="TextBox 6"/>
          <p:cNvSpPr txBox="1"/>
          <p:nvPr/>
        </p:nvSpPr>
        <p:spPr>
          <a:xfrm>
            <a:off x="770638" y="2781755"/>
            <a:ext cx="9142766" cy="6924700"/>
          </a:xfrm>
          <a:prstGeom prst="rect">
            <a:avLst/>
          </a:prstGeom>
        </p:spPr>
        <p:txBody>
          <a:bodyPr lIns="0" tIns="0" rIns="0" bIns="0" rtlCol="0" anchor="t">
            <a:spAutoFit/>
          </a:bodyPr>
          <a:lstStyle/>
          <a:p>
            <a:pPr marL="531503" lvl="1" indent="-265752">
              <a:lnSpc>
                <a:spcPts val="3446"/>
              </a:lnSpc>
              <a:buFont typeface="Arial"/>
              <a:buChar char="•"/>
            </a:pPr>
            <a:r>
              <a:rPr lang="en-US" sz="2461">
                <a:solidFill>
                  <a:srgbClr val="FFFFFF"/>
                </a:solidFill>
                <a:latin typeface="Montserrat"/>
              </a:rPr>
              <a:t>Key Developments</a:t>
            </a:r>
          </a:p>
          <a:p>
            <a:pPr marL="1063007" lvl="2" indent="-354336">
              <a:lnSpc>
                <a:spcPts val="3446"/>
              </a:lnSpc>
              <a:buFont typeface="Arial"/>
              <a:buChar char="⚬"/>
            </a:pPr>
            <a:r>
              <a:rPr lang="en-US" sz="2461">
                <a:solidFill>
                  <a:srgbClr val="FFFFFF"/>
                </a:solidFill>
                <a:latin typeface="Montserrat"/>
              </a:rPr>
              <a:t>Building 212: 96,000 sq ft light industrial, 34,000 sq ft office space.</a:t>
            </a:r>
          </a:p>
          <a:p>
            <a:pPr marL="1594510" lvl="3" indent="-398628">
              <a:lnSpc>
                <a:spcPts val="3446"/>
              </a:lnSpc>
              <a:buFont typeface="Arial"/>
              <a:buChar char="￭"/>
            </a:pPr>
            <a:r>
              <a:rPr lang="en-US" sz="2461">
                <a:solidFill>
                  <a:srgbClr val="FFFFFF"/>
                </a:solidFill>
                <a:latin typeface="Montserrat"/>
              </a:rPr>
              <a:t>Home to Wegmans; considered a cornerstone of the Navy Yard.</a:t>
            </a:r>
          </a:p>
          <a:p>
            <a:pPr marL="1063007" lvl="2" indent="-354336">
              <a:lnSpc>
                <a:spcPts val="3446"/>
              </a:lnSpc>
              <a:buFont typeface="Arial"/>
              <a:buChar char="⚬"/>
            </a:pPr>
            <a:r>
              <a:rPr lang="en-US" sz="2461">
                <a:solidFill>
                  <a:srgbClr val="FFFFFF"/>
                </a:solidFill>
                <a:latin typeface="Montserrat"/>
              </a:rPr>
              <a:t>Building 303: 160,000 sq ft industrial, 50,000 sq ft office space.</a:t>
            </a:r>
          </a:p>
          <a:p>
            <a:pPr marL="1594510" lvl="3" indent="-398628">
              <a:lnSpc>
                <a:spcPts val="3446"/>
              </a:lnSpc>
              <a:buFont typeface="Arial"/>
              <a:buChar char="￭"/>
            </a:pPr>
            <a:r>
              <a:rPr lang="en-US" sz="2461">
                <a:solidFill>
                  <a:srgbClr val="FFFFFF"/>
                </a:solidFill>
                <a:latin typeface="Montserrat"/>
              </a:rPr>
              <a:t>Five floors with views of Manhattan and Brooklyn.</a:t>
            </a:r>
          </a:p>
          <a:p>
            <a:pPr marL="531503" lvl="1" indent="-265752">
              <a:lnSpc>
                <a:spcPts val="3446"/>
              </a:lnSpc>
              <a:buFont typeface="Arial"/>
              <a:buChar char="•"/>
            </a:pPr>
            <a:r>
              <a:rPr lang="en-US" sz="2461">
                <a:solidFill>
                  <a:srgbClr val="FFFFFF"/>
                </a:solidFill>
                <a:latin typeface="Montserrat"/>
              </a:rPr>
              <a:t>Future Outlook</a:t>
            </a:r>
          </a:p>
          <a:p>
            <a:pPr marL="1063007" lvl="2" indent="-354336">
              <a:lnSpc>
                <a:spcPts val="3446"/>
              </a:lnSpc>
              <a:buFont typeface="Arial"/>
              <a:buChar char="⚬"/>
            </a:pPr>
            <a:r>
              <a:rPr lang="en-US" sz="2461">
                <a:solidFill>
                  <a:srgbClr val="FFFFFF"/>
                </a:solidFill>
                <a:latin typeface="Montserrat"/>
              </a:rPr>
              <a:t>Ongoing redevelopment and growth.</a:t>
            </a:r>
          </a:p>
          <a:p>
            <a:pPr marL="1063007" lvl="2" indent="-354336">
              <a:lnSpc>
                <a:spcPts val="3446"/>
              </a:lnSpc>
              <a:buFont typeface="Arial"/>
              <a:buChar char="⚬"/>
            </a:pPr>
            <a:r>
              <a:rPr lang="en-US" sz="2461">
                <a:solidFill>
                  <a:srgbClr val="FFFFFF"/>
                </a:solidFill>
                <a:latin typeface="Montserrat"/>
              </a:rPr>
              <a:t>Increasing interest from diverse companies and industries.</a:t>
            </a:r>
          </a:p>
          <a:p>
            <a:pPr marL="1063007" lvl="2" indent="-354336">
              <a:lnSpc>
                <a:spcPts val="3446"/>
              </a:lnSpc>
              <a:buFont typeface="Arial"/>
              <a:buChar char="⚬"/>
            </a:pPr>
            <a:r>
              <a:rPr lang="en-US" sz="2461">
                <a:solidFill>
                  <a:srgbClr val="FFFFFF"/>
                </a:solidFill>
                <a:latin typeface="Montserrat"/>
              </a:rPr>
              <a:t>Tax Incentives from the government to clean up the yard</a:t>
            </a:r>
          </a:p>
          <a:p>
            <a:pPr>
              <a:lnSpc>
                <a:spcPts val="3446"/>
              </a:lnSpc>
            </a:pPr>
            <a:endParaRPr lang="en-US" sz="2461">
              <a:solidFill>
                <a:srgbClr val="FFFFFF"/>
              </a:solidFill>
              <a:latin typeface="Montserrat"/>
            </a:endParaRPr>
          </a:p>
        </p:txBody>
      </p:sp>
      <p:sp>
        <p:nvSpPr>
          <p:cNvPr id="7" name="TextBox 7"/>
          <p:cNvSpPr txBox="1"/>
          <p:nvPr/>
        </p:nvSpPr>
        <p:spPr>
          <a:xfrm>
            <a:off x="416028" y="1780185"/>
            <a:ext cx="9497376" cy="622695"/>
          </a:xfrm>
          <a:prstGeom prst="rect">
            <a:avLst/>
          </a:prstGeom>
        </p:spPr>
        <p:txBody>
          <a:bodyPr lIns="0" tIns="0" rIns="0" bIns="0" rtlCol="0" anchor="t">
            <a:spAutoFit/>
          </a:bodyPr>
          <a:lstStyle/>
          <a:p>
            <a:pPr algn="ctr">
              <a:lnSpc>
                <a:spcPts val="5165"/>
              </a:lnSpc>
              <a:spcBef>
                <a:spcPct val="0"/>
              </a:spcBef>
            </a:pPr>
            <a:r>
              <a:rPr lang="en-US" sz="3689">
                <a:solidFill>
                  <a:srgbClr val="FFFFFF"/>
                </a:solidFill>
                <a:latin typeface="Hero"/>
              </a:rPr>
              <a:t>Key Development and Future Outlook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674819"/>
            <a:ext cx="7893023" cy="6765622"/>
            <a:chOff x="0" y="0"/>
            <a:chExt cx="10524030" cy="9020829"/>
          </a:xfrm>
        </p:grpSpPr>
        <p:pic>
          <p:nvPicPr>
            <p:cNvPr id="3" name="Picture 3"/>
            <p:cNvPicPr>
              <a:picLocks noChangeAspect="1"/>
            </p:cNvPicPr>
            <p:nvPr/>
          </p:nvPicPr>
          <p:blipFill>
            <a:blip r:embed="rId2"/>
            <a:srcRect l="5106" r="5106"/>
            <a:stretch>
              <a:fillRect/>
            </a:stretch>
          </p:blipFill>
          <p:spPr>
            <a:xfrm>
              <a:off x="0" y="0"/>
              <a:ext cx="10524030" cy="9020829"/>
            </a:xfrm>
            <a:prstGeom prst="rect">
              <a:avLst/>
            </a:prstGeom>
          </p:spPr>
        </p:pic>
      </p:grpSp>
      <p:grpSp>
        <p:nvGrpSpPr>
          <p:cNvPr id="4" name="Group 4"/>
          <p:cNvGrpSpPr/>
          <p:nvPr/>
        </p:nvGrpSpPr>
        <p:grpSpPr>
          <a:xfrm>
            <a:off x="9881670" y="4332707"/>
            <a:ext cx="8059762" cy="5654307"/>
            <a:chOff x="0" y="0"/>
            <a:chExt cx="10746349" cy="7539075"/>
          </a:xfrm>
        </p:grpSpPr>
        <p:pic>
          <p:nvPicPr>
            <p:cNvPr id="5" name="Picture 5"/>
            <p:cNvPicPr>
              <a:picLocks noChangeAspect="1"/>
            </p:cNvPicPr>
            <p:nvPr/>
          </p:nvPicPr>
          <p:blipFill>
            <a:blip r:embed="rId3"/>
            <a:srcRect t="4795" r="1482" b="6278"/>
            <a:stretch>
              <a:fillRect/>
            </a:stretch>
          </p:blipFill>
          <p:spPr>
            <a:xfrm>
              <a:off x="0" y="0"/>
              <a:ext cx="10746349" cy="7539075"/>
            </a:xfrm>
            <a:prstGeom prst="rect">
              <a:avLst/>
            </a:prstGeom>
          </p:spPr>
        </p:pic>
      </p:grpSp>
      <p:sp>
        <p:nvSpPr>
          <p:cNvPr id="6" name="Freeform 6"/>
          <p:cNvSpPr/>
          <p:nvPr/>
        </p:nvSpPr>
        <p:spPr>
          <a:xfrm>
            <a:off x="4023936" y="5622425"/>
            <a:ext cx="1205917" cy="706969"/>
          </a:xfrm>
          <a:custGeom>
            <a:avLst/>
            <a:gdLst/>
            <a:ahLst/>
            <a:cxnLst/>
            <a:rect l="l" t="t" r="r" b="b"/>
            <a:pathLst>
              <a:path w="1205917" h="706969">
                <a:moveTo>
                  <a:pt x="0" y="0"/>
                </a:moveTo>
                <a:lnTo>
                  <a:pt x="1205916" y="0"/>
                </a:lnTo>
                <a:lnTo>
                  <a:pt x="1205916" y="706969"/>
                </a:lnTo>
                <a:lnTo>
                  <a:pt x="0" y="706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672757" y="8170015"/>
            <a:ext cx="1037599" cy="1546557"/>
          </a:xfrm>
          <a:custGeom>
            <a:avLst/>
            <a:gdLst/>
            <a:ahLst/>
            <a:cxnLst/>
            <a:rect l="l" t="t" r="r" b="b"/>
            <a:pathLst>
              <a:path w="1037599" h="1546557">
                <a:moveTo>
                  <a:pt x="0" y="0"/>
                </a:moveTo>
                <a:lnTo>
                  <a:pt x="1037599" y="0"/>
                </a:lnTo>
                <a:lnTo>
                  <a:pt x="1037599" y="1546557"/>
                </a:lnTo>
                <a:lnTo>
                  <a:pt x="0" y="1546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0945581" y="817694"/>
            <a:ext cx="5943783" cy="3088321"/>
          </a:xfrm>
          <a:prstGeom prst="rect">
            <a:avLst/>
          </a:prstGeom>
        </p:spPr>
        <p:txBody>
          <a:bodyPr lIns="0" tIns="0" rIns="0" bIns="0" rtlCol="0" anchor="t">
            <a:spAutoFit/>
          </a:bodyPr>
          <a:lstStyle/>
          <a:p>
            <a:pPr>
              <a:lnSpc>
                <a:spcPts val="7962"/>
              </a:lnSpc>
            </a:pPr>
            <a:r>
              <a:rPr lang="en-US" sz="7962">
                <a:solidFill>
                  <a:srgbClr val="FFFFFF"/>
                </a:solidFill>
                <a:latin typeface="Hero"/>
              </a:rPr>
              <a:t>Ferry and Subway Systems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287307" y="3958331"/>
            <a:ext cx="7713385" cy="2134584"/>
          </a:xfrm>
          <a:prstGeom prst="rect">
            <a:avLst/>
          </a:prstGeom>
        </p:spPr>
        <p:txBody>
          <a:bodyPr lIns="0" tIns="0" rIns="0" bIns="0" rtlCol="0" anchor="t">
            <a:spAutoFit/>
          </a:bodyPr>
          <a:lstStyle/>
          <a:p>
            <a:pPr>
              <a:lnSpc>
                <a:spcPts val="16054"/>
              </a:lnSpc>
            </a:pPr>
            <a:r>
              <a:rPr lang="en-US" sz="16054">
                <a:solidFill>
                  <a:srgbClr val="FFFFFF"/>
                </a:solidFill>
                <a:latin typeface="Hero"/>
              </a:rPr>
              <a:t>ZONING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3674776"/>
            <a:ext cx="9908697" cy="6612224"/>
          </a:xfrm>
          <a:custGeom>
            <a:avLst/>
            <a:gdLst/>
            <a:ahLst/>
            <a:cxnLst/>
            <a:rect l="l" t="t" r="r" b="b"/>
            <a:pathLst>
              <a:path w="9908697" h="6612224">
                <a:moveTo>
                  <a:pt x="0" y="0"/>
                </a:moveTo>
                <a:lnTo>
                  <a:pt x="9908697" y="0"/>
                </a:lnTo>
                <a:lnTo>
                  <a:pt x="9908697" y="6612224"/>
                </a:lnTo>
                <a:lnTo>
                  <a:pt x="0" y="6612224"/>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8288000" cy="3674776"/>
          </a:xfrm>
          <a:custGeom>
            <a:avLst/>
            <a:gdLst/>
            <a:ahLst/>
            <a:cxnLst/>
            <a:rect l="l" t="t" r="r" b="b"/>
            <a:pathLst>
              <a:path w="18288000" h="3674776">
                <a:moveTo>
                  <a:pt x="0" y="0"/>
                </a:moveTo>
                <a:lnTo>
                  <a:pt x="18288000" y="0"/>
                </a:lnTo>
                <a:lnTo>
                  <a:pt x="18288000" y="3674776"/>
                </a:lnTo>
                <a:lnTo>
                  <a:pt x="0" y="3674776"/>
                </a:lnTo>
                <a:lnTo>
                  <a:pt x="0" y="0"/>
                </a:lnTo>
                <a:close/>
              </a:path>
            </a:pathLst>
          </a:custGeom>
          <a:blipFill>
            <a:blip r:embed="rId3"/>
            <a:stretch>
              <a:fillRect l="-455" t="-7824" b="-16007"/>
            </a:stretch>
          </a:blipFill>
        </p:spPr>
        <p:txBody>
          <a:bodyPr/>
          <a:lstStyle/>
          <a:p>
            <a:endParaRPr lang="en-US"/>
          </a:p>
        </p:txBody>
      </p:sp>
      <p:sp>
        <p:nvSpPr>
          <p:cNvPr id="4" name="TextBox 4"/>
          <p:cNvSpPr txBox="1"/>
          <p:nvPr/>
        </p:nvSpPr>
        <p:spPr>
          <a:xfrm>
            <a:off x="10243342" y="6292574"/>
            <a:ext cx="7244735" cy="563561"/>
          </a:xfrm>
          <a:prstGeom prst="rect">
            <a:avLst/>
          </a:prstGeom>
        </p:spPr>
        <p:txBody>
          <a:bodyPr lIns="0" tIns="0" rIns="0" bIns="0" rtlCol="0" anchor="t">
            <a:spAutoFit/>
          </a:bodyPr>
          <a:lstStyle/>
          <a:p>
            <a:pPr algn="ctr">
              <a:lnSpc>
                <a:spcPts val="4615"/>
              </a:lnSpc>
              <a:spcBef>
                <a:spcPct val="0"/>
              </a:spcBef>
            </a:pPr>
            <a:r>
              <a:rPr lang="en-US" sz="3296">
                <a:solidFill>
                  <a:srgbClr val="FFFFFF"/>
                </a:solidFill>
                <a:latin typeface="Hero"/>
              </a:rPr>
              <a:t>Maximum FAR (Floor Area Ratio)</a:t>
            </a:r>
          </a:p>
        </p:txBody>
      </p:sp>
      <p:sp>
        <p:nvSpPr>
          <p:cNvPr id="5" name="TextBox 5"/>
          <p:cNvSpPr txBox="1"/>
          <p:nvPr/>
        </p:nvSpPr>
        <p:spPr>
          <a:xfrm>
            <a:off x="12485851" y="3634605"/>
            <a:ext cx="2759716" cy="2973087"/>
          </a:xfrm>
          <a:prstGeom prst="rect">
            <a:avLst/>
          </a:prstGeom>
        </p:spPr>
        <p:txBody>
          <a:bodyPr lIns="0" tIns="0" rIns="0" bIns="0" rtlCol="0" anchor="t">
            <a:spAutoFit/>
          </a:bodyPr>
          <a:lstStyle/>
          <a:p>
            <a:pPr algn="ctr">
              <a:lnSpc>
                <a:spcPts val="24432"/>
              </a:lnSpc>
              <a:spcBef>
                <a:spcPct val="0"/>
              </a:spcBef>
            </a:pPr>
            <a:r>
              <a:rPr lang="en-US" sz="17451">
                <a:solidFill>
                  <a:srgbClr val="FFFFFF"/>
                </a:solidFill>
                <a:latin typeface="Hero"/>
              </a:rPr>
              <a:t>2.0</a:t>
            </a:r>
          </a:p>
        </p:txBody>
      </p:sp>
      <p:sp>
        <p:nvSpPr>
          <p:cNvPr id="6" name="TextBox 6"/>
          <p:cNvSpPr txBox="1"/>
          <p:nvPr/>
        </p:nvSpPr>
        <p:spPr>
          <a:xfrm>
            <a:off x="10341286" y="8947027"/>
            <a:ext cx="7439068" cy="525477"/>
          </a:xfrm>
          <a:prstGeom prst="rect">
            <a:avLst/>
          </a:prstGeom>
        </p:spPr>
        <p:txBody>
          <a:bodyPr lIns="0" tIns="0" rIns="0" bIns="0" rtlCol="0" anchor="t">
            <a:spAutoFit/>
          </a:bodyPr>
          <a:lstStyle/>
          <a:p>
            <a:pPr algn="ctr">
              <a:lnSpc>
                <a:spcPts val="4261"/>
              </a:lnSpc>
              <a:spcBef>
                <a:spcPct val="0"/>
              </a:spcBef>
            </a:pPr>
            <a:r>
              <a:rPr lang="en-US" sz="3044">
                <a:solidFill>
                  <a:srgbClr val="FFFFFF"/>
                </a:solidFill>
                <a:latin typeface="Hero"/>
              </a:rPr>
              <a:t>Maximum base height before setback</a:t>
            </a:r>
          </a:p>
        </p:txBody>
      </p:sp>
      <p:sp>
        <p:nvSpPr>
          <p:cNvPr id="7" name="TextBox 7"/>
          <p:cNvSpPr txBox="1"/>
          <p:nvPr/>
        </p:nvSpPr>
        <p:spPr>
          <a:xfrm>
            <a:off x="11298101" y="6925589"/>
            <a:ext cx="5212584" cy="2088113"/>
          </a:xfrm>
          <a:prstGeom prst="rect">
            <a:avLst/>
          </a:prstGeom>
        </p:spPr>
        <p:txBody>
          <a:bodyPr lIns="0" tIns="0" rIns="0" bIns="0" rtlCol="0" anchor="t">
            <a:spAutoFit/>
          </a:bodyPr>
          <a:lstStyle/>
          <a:p>
            <a:pPr algn="ctr">
              <a:lnSpc>
                <a:spcPts val="17185"/>
              </a:lnSpc>
              <a:spcBef>
                <a:spcPct val="0"/>
              </a:spcBef>
            </a:pPr>
            <a:r>
              <a:rPr lang="en-US" sz="12275">
                <a:solidFill>
                  <a:srgbClr val="FFFFFF"/>
                </a:solidFill>
                <a:latin typeface="Hero"/>
              </a:rPr>
              <a:t>60 feet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526086" y="4687838"/>
            <a:ext cx="18484753" cy="1589424"/>
          </a:xfrm>
          <a:prstGeom prst="rect">
            <a:avLst/>
          </a:prstGeom>
        </p:spPr>
        <p:txBody>
          <a:bodyPr lIns="0" tIns="0" rIns="0" bIns="0" rtlCol="0" anchor="t">
            <a:spAutoFit/>
          </a:bodyPr>
          <a:lstStyle/>
          <a:p>
            <a:pPr>
              <a:lnSpc>
                <a:spcPts val="11902"/>
              </a:lnSpc>
            </a:pPr>
            <a:r>
              <a:rPr lang="en-US" sz="11902">
                <a:solidFill>
                  <a:srgbClr val="FFFFFF"/>
                </a:solidFill>
                <a:latin typeface="Hero"/>
              </a:rPr>
              <a:t>DESIGN &amp; RENDERING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0383364" cy="10287000"/>
            <a:chOff x="0" y="0"/>
            <a:chExt cx="13844485" cy="13716000"/>
          </a:xfrm>
        </p:grpSpPr>
        <p:pic>
          <p:nvPicPr>
            <p:cNvPr id="3" name="Picture 3"/>
            <p:cNvPicPr>
              <a:picLocks noChangeAspect="1"/>
            </p:cNvPicPr>
            <p:nvPr/>
          </p:nvPicPr>
          <p:blipFill>
            <a:blip r:embed="rId2"/>
            <a:srcRect l="1816" r="23289" b="44350"/>
            <a:stretch>
              <a:fillRect/>
            </a:stretch>
          </p:blipFill>
          <p:spPr>
            <a:xfrm>
              <a:off x="0" y="0"/>
              <a:ext cx="13844485" cy="13716000"/>
            </a:xfrm>
            <a:prstGeom prst="rect">
              <a:avLst/>
            </a:prstGeom>
          </p:spPr>
        </p:pic>
      </p:grpSp>
      <p:sp>
        <p:nvSpPr>
          <p:cNvPr id="4" name="TextBox 4"/>
          <p:cNvSpPr txBox="1"/>
          <p:nvPr/>
        </p:nvSpPr>
        <p:spPr>
          <a:xfrm>
            <a:off x="10383364" y="2691764"/>
            <a:ext cx="7668176" cy="6796965"/>
          </a:xfrm>
          <a:prstGeom prst="rect">
            <a:avLst/>
          </a:prstGeom>
        </p:spPr>
        <p:txBody>
          <a:bodyPr lIns="0" tIns="0" rIns="0" bIns="0" rtlCol="0" anchor="t">
            <a:spAutoFit/>
          </a:bodyPr>
          <a:lstStyle/>
          <a:p>
            <a:pPr marL="517438" lvl="1" indent="-258719">
              <a:lnSpc>
                <a:spcPts val="3355"/>
              </a:lnSpc>
              <a:buFont typeface="Arial"/>
              <a:buChar char="•"/>
            </a:pPr>
            <a:r>
              <a:rPr lang="en-US" sz="2396">
                <a:solidFill>
                  <a:srgbClr val="FFFFFF"/>
                </a:solidFill>
                <a:latin typeface="Hero"/>
              </a:rPr>
              <a:t>95,000 square feet build-out</a:t>
            </a:r>
          </a:p>
          <a:p>
            <a:pPr marL="517438" lvl="1" indent="-258719">
              <a:lnSpc>
                <a:spcPts val="3355"/>
              </a:lnSpc>
              <a:buFont typeface="Arial"/>
              <a:buChar char="•"/>
            </a:pPr>
            <a:r>
              <a:rPr lang="en-US" sz="2396">
                <a:solidFill>
                  <a:srgbClr val="FFFFFF"/>
                </a:solidFill>
                <a:latin typeface="Hero"/>
              </a:rPr>
              <a:t>4 floors, 6 tenant capacity</a:t>
            </a:r>
          </a:p>
          <a:p>
            <a:pPr marL="517438" lvl="1" indent="-258719">
              <a:lnSpc>
                <a:spcPts val="3355"/>
              </a:lnSpc>
              <a:buFont typeface="Arial"/>
              <a:buChar char="•"/>
            </a:pPr>
            <a:r>
              <a:rPr lang="en-US" sz="2396">
                <a:solidFill>
                  <a:srgbClr val="FFFFFF"/>
                </a:solidFill>
                <a:latin typeface="Hero"/>
              </a:rPr>
              <a:t>Floor-to-ceiling windows, reinforced by steel panels to mitigate severe weather conditions</a:t>
            </a:r>
          </a:p>
          <a:p>
            <a:pPr marL="517438" lvl="1" indent="-258719">
              <a:lnSpc>
                <a:spcPts val="3355"/>
              </a:lnSpc>
              <a:buFont typeface="Arial"/>
              <a:buChar char="•"/>
            </a:pPr>
            <a:r>
              <a:rPr lang="en-US" sz="2396">
                <a:solidFill>
                  <a:srgbClr val="FFFFFF"/>
                </a:solidFill>
                <a:latin typeface="Hero"/>
              </a:rPr>
              <a:t>Ventilated solar screens are installed above the windows to regulate the building’s internal temperature. </a:t>
            </a:r>
          </a:p>
          <a:p>
            <a:pPr marL="517438" lvl="1" indent="-258719">
              <a:lnSpc>
                <a:spcPts val="3355"/>
              </a:lnSpc>
              <a:buFont typeface="Arial"/>
              <a:buChar char="•"/>
            </a:pPr>
            <a:r>
              <a:rPr lang="en-US" sz="2396">
                <a:solidFill>
                  <a:srgbClr val="FFFFFF"/>
                </a:solidFill>
                <a:latin typeface="Hero"/>
              </a:rPr>
              <a:t>Solar panels are installed on the roof to provide renewable energy to the building’s machinery and systems. </a:t>
            </a:r>
          </a:p>
          <a:p>
            <a:pPr marL="517438" lvl="1" indent="-258719">
              <a:lnSpc>
                <a:spcPts val="3355"/>
              </a:lnSpc>
              <a:buFont typeface="Arial"/>
              <a:buChar char="•"/>
            </a:pPr>
            <a:r>
              <a:rPr lang="en-US" sz="2396">
                <a:solidFill>
                  <a:srgbClr val="FFFFFF"/>
                </a:solidFill>
                <a:latin typeface="Hero"/>
              </a:rPr>
              <a:t>Gardens will be planted along the perimeter of the roof and terraces to extend the longevity of the building during storms. </a:t>
            </a:r>
          </a:p>
          <a:p>
            <a:pPr marL="517438" lvl="1" indent="-258719">
              <a:lnSpc>
                <a:spcPts val="3355"/>
              </a:lnSpc>
              <a:buFont typeface="Arial"/>
              <a:buChar char="•"/>
            </a:pPr>
            <a:r>
              <a:rPr lang="en-US" sz="2396">
                <a:solidFill>
                  <a:srgbClr val="FFFFFF"/>
                </a:solidFill>
                <a:latin typeface="Hero"/>
              </a:rPr>
              <a:t>A parking garage is built on an incline above sea level with a reservoir for the drainage of rainwater back into the ground. </a:t>
            </a:r>
          </a:p>
        </p:txBody>
      </p:sp>
      <p:sp>
        <p:nvSpPr>
          <p:cNvPr id="5" name="TextBox 5"/>
          <p:cNvSpPr txBox="1"/>
          <p:nvPr/>
        </p:nvSpPr>
        <p:spPr>
          <a:xfrm>
            <a:off x="10829933" y="1262014"/>
            <a:ext cx="5863382" cy="969424"/>
          </a:xfrm>
          <a:prstGeom prst="rect">
            <a:avLst/>
          </a:prstGeom>
        </p:spPr>
        <p:txBody>
          <a:bodyPr lIns="0" tIns="0" rIns="0" bIns="0" rtlCol="0" anchor="t">
            <a:spAutoFit/>
          </a:bodyPr>
          <a:lstStyle/>
          <a:p>
            <a:pPr algn="ctr">
              <a:lnSpc>
                <a:spcPts val="7992"/>
              </a:lnSpc>
              <a:spcBef>
                <a:spcPct val="0"/>
              </a:spcBef>
            </a:pPr>
            <a:r>
              <a:rPr lang="en-US" sz="5708">
                <a:solidFill>
                  <a:srgbClr val="FFFFFF"/>
                </a:solidFill>
                <a:latin typeface="Montserrat"/>
              </a:rPr>
              <a:t>Building Design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1C24"/>
        </a:solidFill>
        <a:effectLst/>
      </p:bgPr>
    </p:bg>
    <p:spTree>
      <p:nvGrpSpPr>
        <p:cNvPr id="1" name=""/>
        <p:cNvGrpSpPr/>
        <p:nvPr/>
      </p:nvGrpSpPr>
      <p:grpSpPr>
        <a:xfrm>
          <a:off x="0" y="0"/>
          <a:ext cx="0" cy="0"/>
          <a:chOff x="0" y="0"/>
          <a:chExt cx="0" cy="0"/>
        </a:xfrm>
      </p:grpSpPr>
      <p:sp>
        <p:nvSpPr>
          <p:cNvPr id="2" name="Freeform 2"/>
          <p:cNvSpPr/>
          <p:nvPr/>
        </p:nvSpPr>
        <p:spPr>
          <a:xfrm>
            <a:off x="10725628" y="1915030"/>
            <a:ext cx="7953102" cy="8758530"/>
          </a:xfrm>
          <a:custGeom>
            <a:avLst/>
            <a:gdLst/>
            <a:ahLst/>
            <a:cxnLst/>
            <a:rect l="l" t="t" r="r" b="b"/>
            <a:pathLst>
              <a:path w="7953102" h="8758530">
                <a:moveTo>
                  <a:pt x="0" y="0"/>
                </a:moveTo>
                <a:lnTo>
                  <a:pt x="7953102" y="0"/>
                </a:lnTo>
                <a:lnTo>
                  <a:pt x="7953102" y="8758530"/>
                </a:lnTo>
                <a:lnTo>
                  <a:pt x="0" y="8758530"/>
                </a:lnTo>
                <a:lnTo>
                  <a:pt x="0" y="0"/>
                </a:lnTo>
                <a:close/>
              </a:path>
            </a:pathLst>
          </a:custGeom>
          <a:blipFill>
            <a:blip r:embed="rId2"/>
            <a:stretch>
              <a:fillRect l="-134860" t="-21864"/>
            </a:stretch>
          </a:blipFill>
          <a:ln cap="sq">
            <a:noFill/>
            <a:prstDash val="solid"/>
            <a:miter/>
          </a:ln>
        </p:spPr>
        <p:txBody>
          <a:bodyPr/>
          <a:lstStyle/>
          <a:p>
            <a:endParaRPr lang="en-US"/>
          </a:p>
        </p:txBody>
      </p:sp>
      <p:sp>
        <p:nvSpPr>
          <p:cNvPr id="3" name="Freeform 3"/>
          <p:cNvSpPr/>
          <p:nvPr/>
        </p:nvSpPr>
        <p:spPr>
          <a:xfrm rot="553621">
            <a:off x="11682997" y="1515139"/>
            <a:ext cx="1285627" cy="298751"/>
          </a:xfrm>
          <a:custGeom>
            <a:avLst/>
            <a:gdLst/>
            <a:ahLst/>
            <a:cxnLst/>
            <a:rect l="l" t="t" r="r" b="b"/>
            <a:pathLst>
              <a:path w="1285627" h="298751">
                <a:moveTo>
                  <a:pt x="0" y="0"/>
                </a:moveTo>
                <a:lnTo>
                  <a:pt x="1285627" y="0"/>
                </a:lnTo>
                <a:lnTo>
                  <a:pt x="1285627" y="298751"/>
                </a:lnTo>
                <a:lnTo>
                  <a:pt x="0" y="298751"/>
                </a:lnTo>
                <a:lnTo>
                  <a:pt x="0" y="0"/>
                </a:lnTo>
                <a:close/>
              </a:path>
            </a:pathLst>
          </a:custGeom>
          <a:blipFill>
            <a:blip r:embed="rId3"/>
            <a:stretch>
              <a:fillRect t="-146695" b="-183638"/>
            </a:stretch>
          </a:blipFill>
        </p:spPr>
        <p:txBody>
          <a:bodyPr/>
          <a:lstStyle/>
          <a:p>
            <a:endParaRPr lang="en-US"/>
          </a:p>
        </p:txBody>
      </p:sp>
      <p:sp>
        <p:nvSpPr>
          <p:cNvPr id="4" name="Freeform 4"/>
          <p:cNvSpPr/>
          <p:nvPr/>
        </p:nvSpPr>
        <p:spPr>
          <a:xfrm rot="465785">
            <a:off x="10332907" y="964106"/>
            <a:ext cx="1281682" cy="868340"/>
          </a:xfrm>
          <a:custGeom>
            <a:avLst/>
            <a:gdLst/>
            <a:ahLst/>
            <a:cxnLst/>
            <a:rect l="l" t="t" r="r" b="b"/>
            <a:pathLst>
              <a:path w="1281682" h="868340">
                <a:moveTo>
                  <a:pt x="0" y="0"/>
                </a:moveTo>
                <a:lnTo>
                  <a:pt x="1281683" y="0"/>
                </a:lnTo>
                <a:lnTo>
                  <a:pt x="1281683" y="868340"/>
                </a:lnTo>
                <a:lnTo>
                  <a:pt x="0" y="868340"/>
                </a:lnTo>
                <a:lnTo>
                  <a:pt x="0" y="0"/>
                </a:lnTo>
                <a:close/>
              </a:path>
            </a:pathLst>
          </a:custGeom>
          <a:blipFill>
            <a:blip r:embed="rId4"/>
            <a:stretch>
              <a:fillRect/>
            </a:stretch>
          </a:blipFill>
        </p:spPr>
        <p:txBody>
          <a:bodyPr/>
          <a:lstStyle/>
          <a:p>
            <a:endParaRPr lang="en-US"/>
          </a:p>
        </p:txBody>
      </p:sp>
      <p:sp>
        <p:nvSpPr>
          <p:cNvPr id="5" name="Freeform 5"/>
          <p:cNvSpPr/>
          <p:nvPr/>
        </p:nvSpPr>
        <p:spPr>
          <a:xfrm rot="718156">
            <a:off x="10398677" y="929631"/>
            <a:ext cx="901700" cy="901700"/>
          </a:xfrm>
          <a:custGeom>
            <a:avLst/>
            <a:gdLst/>
            <a:ahLst/>
            <a:cxnLst/>
            <a:rect l="l" t="t" r="r" b="b"/>
            <a:pathLst>
              <a:path w="901700" h="901700">
                <a:moveTo>
                  <a:pt x="0" y="0"/>
                </a:moveTo>
                <a:lnTo>
                  <a:pt x="901700" y="0"/>
                </a:lnTo>
                <a:lnTo>
                  <a:pt x="901700" y="901700"/>
                </a:lnTo>
                <a:lnTo>
                  <a:pt x="0" y="901700"/>
                </a:lnTo>
                <a:lnTo>
                  <a:pt x="0" y="0"/>
                </a:lnTo>
                <a:close/>
              </a:path>
            </a:pathLst>
          </a:custGeom>
          <a:blipFill>
            <a:blip r:embed="rId5"/>
            <a:stretch>
              <a:fillRect/>
            </a:stretch>
          </a:blipFill>
        </p:spPr>
        <p:txBody>
          <a:bodyPr/>
          <a:lstStyle/>
          <a:p>
            <a:endParaRPr lang="en-US"/>
          </a:p>
        </p:txBody>
      </p:sp>
      <p:sp>
        <p:nvSpPr>
          <p:cNvPr id="6" name="Freeform 6"/>
          <p:cNvSpPr/>
          <p:nvPr/>
        </p:nvSpPr>
        <p:spPr>
          <a:xfrm rot="553621">
            <a:off x="10741263" y="2134297"/>
            <a:ext cx="1285627" cy="298751"/>
          </a:xfrm>
          <a:custGeom>
            <a:avLst/>
            <a:gdLst/>
            <a:ahLst/>
            <a:cxnLst/>
            <a:rect l="l" t="t" r="r" b="b"/>
            <a:pathLst>
              <a:path w="1285627" h="298751">
                <a:moveTo>
                  <a:pt x="0" y="0"/>
                </a:moveTo>
                <a:lnTo>
                  <a:pt x="1285626" y="0"/>
                </a:lnTo>
                <a:lnTo>
                  <a:pt x="1285626" y="298751"/>
                </a:lnTo>
                <a:lnTo>
                  <a:pt x="0" y="298751"/>
                </a:lnTo>
                <a:lnTo>
                  <a:pt x="0" y="0"/>
                </a:lnTo>
                <a:close/>
              </a:path>
            </a:pathLst>
          </a:custGeom>
          <a:blipFill>
            <a:blip r:embed="rId3"/>
            <a:stretch>
              <a:fillRect t="-146695" b="-183638"/>
            </a:stretch>
          </a:blipFill>
        </p:spPr>
        <p:txBody>
          <a:bodyPr/>
          <a:lstStyle/>
          <a:p>
            <a:endParaRPr lang="en-US"/>
          </a:p>
        </p:txBody>
      </p:sp>
      <p:sp>
        <p:nvSpPr>
          <p:cNvPr id="7" name="Freeform 7"/>
          <p:cNvSpPr/>
          <p:nvPr/>
        </p:nvSpPr>
        <p:spPr>
          <a:xfrm>
            <a:off x="0" y="0"/>
            <a:ext cx="18831130" cy="10825960"/>
          </a:xfrm>
          <a:custGeom>
            <a:avLst/>
            <a:gdLst/>
            <a:ahLst/>
            <a:cxnLst/>
            <a:rect l="l" t="t" r="r" b="b"/>
            <a:pathLst>
              <a:path w="18831130" h="10825960">
                <a:moveTo>
                  <a:pt x="0" y="0"/>
                </a:moveTo>
                <a:lnTo>
                  <a:pt x="18831130" y="0"/>
                </a:lnTo>
                <a:lnTo>
                  <a:pt x="18831130" y="10825960"/>
                </a:lnTo>
                <a:lnTo>
                  <a:pt x="0" y="10825960"/>
                </a:lnTo>
                <a:lnTo>
                  <a:pt x="0" y="0"/>
                </a:lnTo>
                <a:close/>
              </a:path>
            </a:pathLst>
          </a:custGeom>
          <a:blipFill>
            <a:blip r:embed="rId2"/>
            <a:stretch>
              <a:fillRect l="-507" r="-507" b="-406"/>
            </a:stretch>
          </a:blipFill>
          <a:ln cap="sq">
            <a:noFill/>
            <a:prstDash val="solid"/>
            <a:miter/>
          </a:ln>
        </p:spPr>
        <p:txBody>
          <a:bodyPr/>
          <a:lstStyle/>
          <a:p>
            <a:endParaRPr lang="en-US"/>
          </a:p>
        </p:txBody>
      </p:sp>
      <p:sp>
        <p:nvSpPr>
          <p:cNvPr id="8" name="Freeform 8"/>
          <p:cNvSpPr/>
          <p:nvPr/>
        </p:nvSpPr>
        <p:spPr>
          <a:xfrm>
            <a:off x="10770564" y="2124573"/>
            <a:ext cx="1227023" cy="136959"/>
          </a:xfrm>
          <a:custGeom>
            <a:avLst/>
            <a:gdLst/>
            <a:ahLst/>
            <a:cxnLst/>
            <a:rect l="l" t="t" r="r" b="b"/>
            <a:pathLst>
              <a:path w="1227023" h="136959">
                <a:moveTo>
                  <a:pt x="0" y="0"/>
                </a:moveTo>
                <a:lnTo>
                  <a:pt x="1227024" y="0"/>
                </a:lnTo>
                <a:lnTo>
                  <a:pt x="1227024" y="136959"/>
                </a:lnTo>
                <a:lnTo>
                  <a:pt x="0" y="136959"/>
                </a:lnTo>
                <a:lnTo>
                  <a:pt x="0" y="0"/>
                </a:lnTo>
                <a:close/>
              </a:path>
            </a:pathLst>
          </a:custGeom>
          <a:blipFill>
            <a:blip r:embed="rId2"/>
            <a:stretch>
              <a:fillRect l="-960660" t="-1613421" r="-621222" b="-6896887"/>
            </a:stretch>
          </a:blipFill>
          <a:ln cap="sq">
            <a:noFill/>
            <a:prstDash val="solid"/>
            <a:miter/>
          </a:ln>
        </p:spPr>
        <p:txBody>
          <a:bodyPr/>
          <a:lstStyle/>
          <a:p>
            <a:endParaRPr lang="en-US"/>
          </a:p>
        </p:txBody>
      </p:sp>
      <p:sp>
        <p:nvSpPr>
          <p:cNvPr id="9" name="Freeform 9"/>
          <p:cNvSpPr/>
          <p:nvPr/>
        </p:nvSpPr>
        <p:spPr>
          <a:xfrm>
            <a:off x="10770564" y="2354085"/>
            <a:ext cx="1227023" cy="180103"/>
          </a:xfrm>
          <a:custGeom>
            <a:avLst/>
            <a:gdLst/>
            <a:ahLst/>
            <a:cxnLst/>
            <a:rect l="l" t="t" r="r" b="b"/>
            <a:pathLst>
              <a:path w="1227023" h="180103">
                <a:moveTo>
                  <a:pt x="0" y="0"/>
                </a:moveTo>
                <a:lnTo>
                  <a:pt x="1227024" y="0"/>
                </a:lnTo>
                <a:lnTo>
                  <a:pt x="1227024" y="180103"/>
                </a:lnTo>
                <a:lnTo>
                  <a:pt x="0" y="180103"/>
                </a:lnTo>
                <a:lnTo>
                  <a:pt x="0" y="0"/>
                </a:lnTo>
                <a:close/>
              </a:path>
            </a:pathLst>
          </a:custGeom>
          <a:blipFill>
            <a:blip r:embed="rId2"/>
            <a:stretch>
              <a:fillRect l="-960660" t="-1209303" r="-621222" b="-5238405"/>
            </a:stretch>
          </a:blipFill>
          <a:ln cap="sq">
            <a:noFill/>
            <a:prstDash val="solid"/>
            <a:miter/>
          </a:ln>
        </p:spPr>
        <p:txBody>
          <a:bodyPr/>
          <a:lstStyle/>
          <a:p>
            <a:endParaRPr lang="en-US"/>
          </a:p>
        </p:txBody>
      </p:sp>
      <p:sp>
        <p:nvSpPr>
          <p:cNvPr id="10" name="Freeform 10"/>
          <p:cNvSpPr/>
          <p:nvPr/>
        </p:nvSpPr>
        <p:spPr>
          <a:xfrm>
            <a:off x="10770564" y="2243993"/>
            <a:ext cx="1227023" cy="142806"/>
          </a:xfrm>
          <a:custGeom>
            <a:avLst/>
            <a:gdLst/>
            <a:ahLst/>
            <a:cxnLst/>
            <a:rect l="l" t="t" r="r" b="b"/>
            <a:pathLst>
              <a:path w="1227023" h="142806">
                <a:moveTo>
                  <a:pt x="0" y="0"/>
                </a:moveTo>
                <a:lnTo>
                  <a:pt x="1227024" y="0"/>
                </a:lnTo>
                <a:lnTo>
                  <a:pt x="1227024" y="142806"/>
                </a:lnTo>
                <a:lnTo>
                  <a:pt x="0" y="142806"/>
                </a:lnTo>
                <a:lnTo>
                  <a:pt x="0" y="0"/>
                </a:lnTo>
                <a:close/>
              </a:path>
            </a:pathLst>
          </a:custGeom>
          <a:blipFill>
            <a:blip r:embed="rId2"/>
            <a:stretch>
              <a:fillRect l="-960660" t="-1543275" r="-621222" b="-6614536"/>
            </a:stretch>
          </a:blipFill>
          <a:ln cap="sq">
            <a:noFill/>
            <a:prstDash val="solid"/>
            <a:miter/>
          </a:ln>
        </p:spPr>
        <p:txBody>
          <a:bodyPr/>
          <a:lstStyle/>
          <a:p>
            <a:endParaRPr lang="en-US"/>
          </a:p>
        </p:txBody>
      </p:sp>
      <p:sp>
        <p:nvSpPr>
          <p:cNvPr id="11" name="Freeform 11"/>
          <p:cNvSpPr/>
          <p:nvPr/>
        </p:nvSpPr>
        <p:spPr>
          <a:xfrm rot="352117">
            <a:off x="10678880" y="2081016"/>
            <a:ext cx="1547410" cy="476907"/>
          </a:xfrm>
          <a:custGeom>
            <a:avLst/>
            <a:gdLst/>
            <a:ahLst/>
            <a:cxnLst/>
            <a:rect l="l" t="t" r="r" b="b"/>
            <a:pathLst>
              <a:path w="1547410" h="476907">
                <a:moveTo>
                  <a:pt x="0" y="0"/>
                </a:moveTo>
                <a:lnTo>
                  <a:pt x="1547410" y="0"/>
                </a:lnTo>
                <a:lnTo>
                  <a:pt x="1547410" y="476907"/>
                </a:lnTo>
                <a:lnTo>
                  <a:pt x="0" y="476907"/>
                </a:lnTo>
                <a:lnTo>
                  <a:pt x="0" y="0"/>
                </a:lnTo>
                <a:close/>
              </a:path>
            </a:pathLst>
          </a:custGeom>
          <a:blipFill>
            <a:blip r:embed="rId6"/>
            <a:stretch>
              <a:fillRect t="-106263" b="-118204"/>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900905" y="4453066"/>
            <a:ext cx="13511924" cy="1599943"/>
          </a:xfrm>
          <a:prstGeom prst="rect">
            <a:avLst/>
          </a:prstGeom>
        </p:spPr>
        <p:txBody>
          <a:bodyPr lIns="0" tIns="0" rIns="0" bIns="0" rtlCol="0" anchor="t">
            <a:spAutoFit/>
          </a:bodyPr>
          <a:lstStyle/>
          <a:p>
            <a:pPr>
              <a:lnSpc>
                <a:spcPts val="11971"/>
              </a:lnSpc>
            </a:pPr>
            <a:r>
              <a:rPr lang="en-US" sz="11971">
                <a:solidFill>
                  <a:srgbClr val="FFFFFF"/>
                </a:solidFill>
                <a:latin typeface="Hero"/>
              </a:rPr>
              <a:t>BUILDING COMPS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539641" y="3120672"/>
            <a:ext cx="5306061" cy="4207756"/>
            <a:chOff x="0" y="0"/>
            <a:chExt cx="1008883" cy="800054"/>
          </a:xfrm>
        </p:grpSpPr>
        <p:sp>
          <p:nvSpPr>
            <p:cNvPr id="3" name="Freeform 3"/>
            <p:cNvSpPr/>
            <p:nvPr/>
          </p:nvSpPr>
          <p:spPr>
            <a:xfrm>
              <a:off x="0" y="0"/>
              <a:ext cx="1008883" cy="800054"/>
            </a:xfrm>
            <a:custGeom>
              <a:avLst/>
              <a:gdLst/>
              <a:ahLst/>
              <a:cxnLst/>
              <a:rect l="l" t="t" r="r" b="b"/>
              <a:pathLst>
                <a:path w="1008883" h="800054">
                  <a:moveTo>
                    <a:pt x="74413" y="0"/>
                  </a:moveTo>
                  <a:lnTo>
                    <a:pt x="934470" y="0"/>
                  </a:lnTo>
                  <a:cubicBezTo>
                    <a:pt x="975567" y="0"/>
                    <a:pt x="1008883" y="33316"/>
                    <a:pt x="1008883" y="74413"/>
                  </a:cubicBezTo>
                  <a:lnTo>
                    <a:pt x="1008883" y="725641"/>
                  </a:lnTo>
                  <a:cubicBezTo>
                    <a:pt x="1008883" y="766738"/>
                    <a:pt x="975567" y="800054"/>
                    <a:pt x="934470" y="800054"/>
                  </a:cubicBezTo>
                  <a:lnTo>
                    <a:pt x="74413" y="800054"/>
                  </a:lnTo>
                  <a:cubicBezTo>
                    <a:pt x="33316" y="800054"/>
                    <a:pt x="0" y="766738"/>
                    <a:pt x="0" y="725641"/>
                  </a:cubicBezTo>
                  <a:lnTo>
                    <a:pt x="0" y="74413"/>
                  </a:lnTo>
                  <a:cubicBezTo>
                    <a:pt x="0" y="33316"/>
                    <a:pt x="33316" y="0"/>
                    <a:pt x="74413" y="0"/>
                  </a:cubicBezTo>
                  <a:close/>
                </a:path>
              </a:pathLst>
            </a:custGeom>
            <a:solidFill>
              <a:srgbClr val="FFFFFF">
                <a:alpha val="91765"/>
              </a:srgbClr>
            </a:solidFill>
          </p:spPr>
          <p:txBody>
            <a:bodyPr/>
            <a:lstStyle/>
            <a:p>
              <a:endParaRPr lang="en-US"/>
            </a:p>
          </p:txBody>
        </p:sp>
        <p:sp>
          <p:nvSpPr>
            <p:cNvPr id="4" name="TextBox 4"/>
            <p:cNvSpPr txBox="1"/>
            <p:nvPr/>
          </p:nvSpPr>
          <p:spPr>
            <a:xfrm>
              <a:off x="0" y="-38100"/>
              <a:ext cx="1008883" cy="838154"/>
            </a:xfrm>
            <a:prstGeom prst="rect">
              <a:avLst/>
            </a:prstGeom>
          </p:spPr>
          <p:txBody>
            <a:bodyPr lIns="50800" tIns="50800" rIns="50800" bIns="50800" rtlCol="0" anchor="ctr"/>
            <a:lstStyle/>
            <a:p>
              <a:pPr algn="ctr">
                <a:lnSpc>
                  <a:spcPts val="2777"/>
                </a:lnSpc>
              </a:pPr>
              <a:endParaRPr/>
            </a:p>
          </p:txBody>
        </p:sp>
      </p:grpSp>
      <p:grpSp>
        <p:nvGrpSpPr>
          <p:cNvPr id="5" name="Group 5"/>
          <p:cNvGrpSpPr/>
          <p:nvPr/>
        </p:nvGrpSpPr>
        <p:grpSpPr>
          <a:xfrm>
            <a:off x="602742" y="1028700"/>
            <a:ext cx="5707591" cy="4141090"/>
            <a:chOff x="0" y="0"/>
            <a:chExt cx="1503234" cy="1090658"/>
          </a:xfrm>
        </p:grpSpPr>
        <p:sp>
          <p:nvSpPr>
            <p:cNvPr id="6" name="Freeform 6"/>
            <p:cNvSpPr/>
            <p:nvPr/>
          </p:nvSpPr>
          <p:spPr>
            <a:xfrm>
              <a:off x="0" y="0"/>
              <a:ext cx="1503234" cy="1090658"/>
            </a:xfrm>
            <a:custGeom>
              <a:avLst/>
              <a:gdLst/>
              <a:ahLst/>
              <a:cxnLst/>
              <a:rect l="l" t="t" r="r" b="b"/>
              <a:pathLst>
                <a:path w="1503234" h="1090658">
                  <a:moveTo>
                    <a:pt x="0" y="0"/>
                  </a:moveTo>
                  <a:lnTo>
                    <a:pt x="1503234" y="0"/>
                  </a:lnTo>
                  <a:lnTo>
                    <a:pt x="1503234" y="1090658"/>
                  </a:lnTo>
                  <a:lnTo>
                    <a:pt x="0" y="1090658"/>
                  </a:lnTo>
                  <a:close/>
                </a:path>
              </a:pathLst>
            </a:custGeom>
            <a:solidFill>
              <a:srgbClr val="000000">
                <a:alpha val="0"/>
              </a:srgbClr>
            </a:solidFill>
            <a:ln w="38100" cap="sq">
              <a:solidFill>
                <a:srgbClr val="FFFFFF"/>
              </a:solidFill>
              <a:prstDash val="solid"/>
              <a:miter/>
            </a:ln>
          </p:spPr>
          <p:txBody>
            <a:bodyPr/>
            <a:lstStyle/>
            <a:p>
              <a:endParaRPr lang="en-US"/>
            </a:p>
          </p:txBody>
        </p:sp>
        <p:sp>
          <p:nvSpPr>
            <p:cNvPr id="7" name="TextBox 7"/>
            <p:cNvSpPr txBox="1"/>
            <p:nvPr/>
          </p:nvSpPr>
          <p:spPr>
            <a:xfrm>
              <a:off x="0" y="-38100"/>
              <a:ext cx="1503234" cy="1128758"/>
            </a:xfrm>
            <a:prstGeom prst="rect">
              <a:avLst/>
            </a:prstGeom>
          </p:spPr>
          <p:txBody>
            <a:bodyPr lIns="50800" tIns="50800" rIns="50800" bIns="50800" rtlCol="0" anchor="ctr"/>
            <a:lstStyle/>
            <a:p>
              <a:pPr algn="ctr">
                <a:lnSpc>
                  <a:spcPts val="2777"/>
                </a:lnSpc>
              </a:pPr>
              <a:endParaRPr/>
            </a:p>
          </p:txBody>
        </p:sp>
      </p:grpSp>
      <p:sp>
        <p:nvSpPr>
          <p:cNvPr id="8" name="TextBox 8"/>
          <p:cNvSpPr txBox="1"/>
          <p:nvPr/>
        </p:nvSpPr>
        <p:spPr>
          <a:xfrm>
            <a:off x="12621065" y="3748881"/>
            <a:ext cx="5038438" cy="2884663"/>
          </a:xfrm>
          <a:prstGeom prst="rect">
            <a:avLst/>
          </a:prstGeom>
        </p:spPr>
        <p:txBody>
          <a:bodyPr lIns="0" tIns="0" rIns="0" bIns="0" rtlCol="0" anchor="t">
            <a:spAutoFit/>
          </a:bodyPr>
          <a:lstStyle/>
          <a:p>
            <a:pPr algn="ctr">
              <a:lnSpc>
                <a:spcPts val="4665"/>
              </a:lnSpc>
              <a:spcBef>
                <a:spcPct val="0"/>
              </a:spcBef>
            </a:pPr>
            <a:r>
              <a:rPr lang="en-US" sz="3332">
                <a:solidFill>
                  <a:srgbClr val="1D1C24"/>
                </a:solidFill>
                <a:latin typeface="Hero Bold"/>
              </a:rPr>
              <a:t>Averages:</a:t>
            </a:r>
          </a:p>
          <a:p>
            <a:pPr algn="ctr">
              <a:lnSpc>
                <a:spcPts val="4665"/>
              </a:lnSpc>
              <a:spcBef>
                <a:spcPct val="0"/>
              </a:spcBef>
            </a:pPr>
            <a:r>
              <a:rPr lang="en-US" sz="3332">
                <a:solidFill>
                  <a:srgbClr val="1D1C24"/>
                </a:solidFill>
                <a:latin typeface="Hero Bold"/>
              </a:rPr>
              <a:t>Price: $135,750,000</a:t>
            </a:r>
          </a:p>
          <a:p>
            <a:pPr algn="ctr">
              <a:lnSpc>
                <a:spcPts val="4665"/>
              </a:lnSpc>
              <a:spcBef>
                <a:spcPct val="0"/>
              </a:spcBef>
            </a:pPr>
            <a:r>
              <a:rPr lang="en-US" sz="3332">
                <a:solidFill>
                  <a:srgbClr val="1D1C24"/>
                </a:solidFill>
                <a:latin typeface="Hero Bold"/>
              </a:rPr>
              <a:t>Price per SF: $490.50</a:t>
            </a:r>
          </a:p>
          <a:p>
            <a:pPr algn="ctr">
              <a:lnSpc>
                <a:spcPts val="4665"/>
              </a:lnSpc>
              <a:spcBef>
                <a:spcPct val="0"/>
              </a:spcBef>
            </a:pPr>
            <a:r>
              <a:rPr lang="en-US" sz="3332">
                <a:solidFill>
                  <a:srgbClr val="1D1C24"/>
                </a:solidFill>
                <a:latin typeface="Hero Bold"/>
              </a:rPr>
              <a:t>Rentable Building Area: 43,400 SF</a:t>
            </a:r>
          </a:p>
        </p:txBody>
      </p:sp>
      <p:sp>
        <p:nvSpPr>
          <p:cNvPr id="9" name="TextBox 9"/>
          <p:cNvSpPr txBox="1"/>
          <p:nvPr/>
        </p:nvSpPr>
        <p:spPr>
          <a:xfrm>
            <a:off x="867009" y="1382480"/>
            <a:ext cx="5180469" cy="3428759"/>
          </a:xfrm>
          <a:prstGeom prst="rect">
            <a:avLst/>
          </a:prstGeom>
        </p:spPr>
        <p:txBody>
          <a:bodyPr lIns="0" tIns="0" rIns="0" bIns="0" rtlCol="0" anchor="t">
            <a:spAutoFit/>
          </a:bodyPr>
          <a:lstStyle/>
          <a:p>
            <a:pPr>
              <a:lnSpc>
                <a:spcPts val="3456"/>
              </a:lnSpc>
              <a:spcBef>
                <a:spcPct val="0"/>
              </a:spcBef>
            </a:pPr>
            <a:r>
              <a:rPr lang="en-US" sz="2468">
                <a:solidFill>
                  <a:srgbClr val="FFFFFF"/>
                </a:solidFill>
                <a:latin typeface="Hero"/>
              </a:rPr>
              <a:t>222 44th St. Brooklyn, NY (LoopNet)</a:t>
            </a:r>
          </a:p>
          <a:p>
            <a:pPr>
              <a:lnSpc>
                <a:spcPts val="3456"/>
              </a:lnSpc>
              <a:spcBef>
                <a:spcPct val="0"/>
              </a:spcBef>
            </a:pPr>
            <a:r>
              <a:rPr lang="en-US" sz="2468">
                <a:solidFill>
                  <a:srgbClr val="FFFFFF"/>
                </a:solidFill>
                <a:latin typeface="Hero"/>
              </a:rPr>
              <a:t>Price: $17,000,000</a:t>
            </a:r>
          </a:p>
          <a:p>
            <a:pPr>
              <a:lnSpc>
                <a:spcPts val="3456"/>
              </a:lnSpc>
              <a:spcBef>
                <a:spcPct val="0"/>
              </a:spcBef>
            </a:pPr>
            <a:r>
              <a:rPr lang="en-US" sz="2468">
                <a:solidFill>
                  <a:srgbClr val="FFFFFF"/>
                </a:solidFill>
                <a:latin typeface="Hero"/>
              </a:rPr>
              <a:t>Price per SF: $425</a:t>
            </a:r>
          </a:p>
          <a:p>
            <a:pPr>
              <a:lnSpc>
                <a:spcPts val="3456"/>
              </a:lnSpc>
              <a:spcBef>
                <a:spcPct val="0"/>
              </a:spcBef>
            </a:pPr>
            <a:r>
              <a:rPr lang="en-US" sz="2468">
                <a:solidFill>
                  <a:srgbClr val="FFFFFF"/>
                </a:solidFill>
                <a:latin typeface="Hero"/>
              </a:rPr>
              <a:t>Property Type: Industrial</a:t>
            </a:r>
          </a:p>
          <a:p>
            <a:pPr>
              <a:lnSpc>
                <a:spcPts val="3456"/>
              </a:lnSpc>
              <a:spcBef>
                <a:spcPct val="0"/>
              </a:spcBef>
            </a:pPr>
            <a:r>
              <a:rPr lang="en-US" sz="2468">
                <a:solidFill>
                  <a:srgbClr val="FFFFFF"/>
                </a:solidFill>
                <a:latin typeface="Hero"/>
              </a:rPr>
              <a:t>Rentable Building Area: 40,000 SF</a:t>
            </a:r>
          </a:p>
          <a:p>
            <a:pPr>
              <a:lnSpc>
                <a:spcPts val="3456"/>
              </a:lnSpc>
              <a:spcBef>
                <a:spcPct val="0"/>
              </a:spcBef>
            </a:pPr>
            <a:r>
              <a:rPr lang="en-US" sz="2468">
                <a:solidFill>
                  <a:srgbClr val="FFFFFF"/>
                </a:solidFill>
                <a:latin typeface="Hero"/>
              </a:rPr>
              <a:t>Parking Ratio: 0.05/1,000sf</a:t>
            </a:r>
          </a:p>
          <a:p>
            <a:pPr>
              <a:lnSpc>
                <a:spcPts val="3456"/>
              </a:lnSpc>
              <a:spcBef>
                <a:spcPct val="0"/>
              </a:spcBef>
            </a:pPr>
            <a:r>
              <a:rPr lang="en-US" sz="2468">
                <a:solidFill>
                  <a:srgbClr val="FFFFFF"/>
                </a:solidFill>
                <a:latin typeface="Hero"/>
              </a:rPr>
              <a:t>Building Class: B</a:t>
            </a:r>
          </a:p>
          <a:p>
            <a:pPr>
              <a:lnSpc>
                <a:spcPts val="3456"/>
              </a:lnSpc>
              <a:spcBef>
                <a:spcPct val="0"/>
              </a:spcBef>
            </a:pPr>
            <a:r>
              <a:rPr lang="en-US" sz="2468">
                <a:solidFill>
                  <a:srgbClr val="FFFFFF"/>
                </a:solidFill>
                <a:latin typeface="Hero"/>
              </a:rPr>
              <a:t>Year Built: 1918</a:t>
            </a:r>
          </a:p>
        </p:txBody>
      </p:sp>
      <p:grpSp>
        <p:nvGrpSpPr>
          <p:cNvPr id="10" name="Group 10"/>
          <p:cNvGrpSpPr/>
          <p:nvPr/>
        </p:nvGrpSpPr>
        <p:grpSpPr>
          <a:xfrm>
            <a:off x="603448" y="5169790"/>
            <a:ext cx="5707591" cy="4141090"/>
            <a:chOff x="0" y="0"/>
            <a:chExt cx="1503234" cy="1090658"/>
          </a:xfrm>
        </p:grpSpPr>
        <p:sp>
          <p:nvSpPr>
            <p:cNvPr id="11" name="Freeform 11"/>
            <p:cNvSpPr/>
            <p:nvPr/>
          </p:nvSpPr>
          <p:spPr>
            <a:xfrm>
              <a:off x="0" y="0"/>
              <a:ext cx="1503234" cy="1090658"/>
            </a:xfrm>
            <a:custGeom>
              <a:avLst/>
              <a:gdLst/>
              <a:ahLst/>
              <a:cxnLst/>
              <a:rect l="l" t="t" r="r" b="b"/>
              <a:pathLst>
                <a:path w="1503234" h="1090658">
                  <a:moveTo>
                    <a:pt x="0" y="0"/>
                  </a:moveTo>
                  <a:lnTo>
                    <a:pt x="1503234" y="0"/>
                  </a:lnTo>
                  <a:lnTo>
                    <a:pt x="1503234" y="1090658"/>
                  </a:lnTo>
                  <a:lnTo>
                    <a:pt x="0" y="1090658"/>
                  </a:lnTo>
                  <a:close/>
                </a:path>
              </a:pathLst>
            </a:custGeom>
            <a:solidFill>
              <a:srgbClr val="000000">
                <a:alpha val="0"/>
              </a:srgbClr>
            </a:solidFill>
            <a:ln w="38100" cap="sq">
              <a:solidFill>
                <a:srgbClr val="FFFFFF"/>
              </a:solidFill>
              <a:prstDash val="solid"/>
              <a:miter/>
            </a:ln>
          </p:spPr>
          <p:txBody>
            <a:bodyPr/>
            <a:lstStyle/>
            <a:p>
              <a:endParaRPr lang="en-US"/>
            </a:p>
          </p:txBody>
        </p:sp>
        <p:sp>
          <p:nvSpPr>
            <p:cNvPr id="12" name="TextBox 12"/>
            <p:cNvSpPr txBox="1"/>
            <p:nvPr/>
          </p:nvSpPr>
          <p:spPr>
            <a:xfrm>
              <a:off x="0" y="-38100"/>
              <a:ext cx="1503234" cy="1128758"/>
            </a:xfrm>
            <a:prstGeom prst="rect">
              <a:avLst/>
            </a:prstGeom>
          </p:spPr>
          <p:txBody>
            <a:bodyPr lIns="50800" tIns="50800" rIns="50800" bIns="50800" rtlCol="0" anchor="ctr"/>
            <a:lstStyle/>
            <a:p>
              <a:pPr algn="ctr">
                <a:lnSpc>
                  <a:spcPts val="2777"/>
                </a:lnSpc>
              </a:pPr>
              <a:endParaRPr/>
            </a:p>
          </p:txBody>
        </p:sp>
      </p:grpSp>
      <p:sp>
        <p:nvSpPr>
          <p:cNvPr id="13" name="TextBox 13"/>
          <p:cNvSpPr txBox="1"/>
          <p:nvPr/>
        </p:nvSpPr>
        <p:spPr>
          <a:xfrm>
            <a:off x="841573" y="5468509"/>
            <a:ext cx="4865463" cy="3439804"/>
          </a:xfrm>
          <a:prstGeom prst="rect">
            <a:avLst/>
          </a:prstGeom>
        </p:spPr>
        <p:txBody>
          <a:bodyPr lIns="0" tIns="0" rIns="0" bIns="0" rtlCol="0" anchor="t">
            <a:spAutoFit/>
          </a:bodyPr>
          <a:lstStyle/>
          <a:p>
            <a:pPr>
              <a:lnSpc>
                <a:spcPts val="3047"/>
              </a:lnSpc>
              <a:spcBef>
                <a:spcPct val="0"/>
              </a:spcBef>
            </a:pPr>
            <a:r>
              <a:rPr lang="en-US" sz="2176">
                <a:solidFill>
                  <a:srgbClr val="FFFFFF"/>
                </a:solidFill>
                <a:latin typeface="Hero"/>
              </a:rPr>
              <a:t>1182 Flushing Ave. Brooklyn NY (LoopNet)</a:t>
            </a:r>
          </a:p>
          <a:p>
            <a:pPr>
              <a:lnSpc>
                <a:spcPts val="3047"/>
              </a:lnSpc>
              <a:spcBef>
                <a:spcPct val="0"/>
              </a:spcBef>
            </a:pPr>
            <a:r>
              <a:rPr lang="en-US" sz="2176">
                <a:solidFill>
                  <a:srgbClr val="FFFFFF"/>
                </a:solidFill>
                <a:latin typeface="Hero"/>
              </a:rPr>
              <a:t>Price: $12,500,000</a:t>
            </a:r>
          </a:p>
          <a:p>
            <a:pPr>
              <a:lnSpc>
                <a:spcPts val="3047"/>
              </a:lnSpc>
              <a:spcBef>
                <a:spcPct val="0"/>
              </a:spcBef>
            </a:pPr>
            <a:r>
              <a:rPr lang="en-US" sz="2176">
                <a:solidFill>
                  <a:srgbClr val="FFFFFF"/>
                </a:solidFill>
                <a:latin typeface="Hero"/>
              </a:rPr>
              <a:t>Price per SF: $287</a:t>
            </a:r>
          </a:p>
          <a:p>
            <a:pPr>
              <a:lnSpc>
                <a:spcPts val="3047"/>
              </a:lnSpc>
              <a:spcBef>
                <a:spcPct val="0"/>
              </a:spcBef>
            </a:pPr>
            <a:r>
              <a:rPr lang="en-US" sz="2176">
                <a:solidFill>
                  <a:srgbClr val="FFFFFF"/>
                </a:solidFill>
                <a:latin typeface="Hero"/>
              </a:rPr>
              <a:t>Property Type: Industrial</a:t>
            </a:r>
          </a:p>
          <a:p>
            <a:pPr>
              <a:lnSpc>
                <a:spcPts val="3047"/>
              </a:lnSpc>
              <a:spcBef>
                <a:spcPct val="0"/>
              </a:spcBef>
            </a:pPr>
            <a:r>
              <a:rPr lang="en-US" sz="2176">
                <a:solidFill>
                  <a:srgbClr val="FFFFFF"/>
                </a:solidFill>
                <a:latin typeface="Hero"/>
              </a:rPr>
              <a:t>Rentable Building Area: 43,600 SF</a:t>
            </a:r>
          </a:p>
          <a:p>
            <a:pPr>
              <a:lnSpc>
                <a:spcPts val="3047"/>
              </a:lnSpc>
              <a:spcBef>
                <a:spcPct val="0"/>
              </a:spcBef>
            </a:pPr>
            <a:r>
              <a:rPr lang="en-US" sz="2176">
                <a:solidFill>
                  <a:srgbClr val="FFFFFF"/>
                </a:solidFill>
                <a:latin typeface="Hero"/>
              </a:rPr>
              <a:t>Cap Rate: 7.26%</a:t>
            </a:r>
          </a:p>
          <a:p>
            <a:pPr>
              <a:lnSpc>
                <a:spcPts val="3047"/>
              </a:lnSpc>
              <a:spcBef>
                <a:spcPct val="0"/>
              </a:spcBef>
            </a:pPr>
            <a:r>
              <a:rPr lang="en-US" sz="2176">
                <a:solidFill>
                  <a:srgbClr val="FFFFFF"/>
                </a:solidFill>
                <a:latin typeface="Hero"/>
              </a:rPr>
              <a:t>Building Class: C</a:t>
            </a:r>
          </a:p>
          <a:p>
            <a:pPr>
              <a:lnSpc>
                <a:spcPts val="3047"/>
              </a:lnSpc>
              <a:spcBef>
                <a:spcPct val="0"/>
              </a:spcBef>
            </a:pPr>
            <a:r>
              <a:rPr lang="en-US" sz="2176">
                <a:solidFill>
                  <a:srgbClr val="FFFFFF"/>
                </a:solidFill>
                <a:latin typeface="Hero"/>
              </a:rPr>
              <a:t>Year Built: 1931</a:t>
            </a:r>
          </a:p>
        </p:txBody>
      </p:sp>
      <p:sp>
        <p:nvSpPr>
          <p:cNvPr id="14" name="TextBox 14"/>
          <p:cNvSpPr txBox="1"/>
          <p:nvPr/>
        </p:nvSpPr>
        <p:spPr>
          <a:xfrm>
            <a:off x="6552303" y="1348845"/>
            <a:ext cx="4923603" cy="3462394"/>
          </a:xfrm>
          <a:prstGeom prst="rect">
            <a:avLst/>
          </a:prstGeom>
        </p:spPr>
        <p:txBody>
          <a:bodyPr lIns="0" tIns="0" rIns="0" bIns="0" rtlCol="0" anchor="t">
            <a:spAutoFit/>
          </a:bodyPr>
          <a:lstStyle/>
          <a:p>
            <a:pPr>
              <a:lnSpc>
                <a:spcPts val="3434"/>
              </a:lnSpc>
              <a:spcBef>
                <a:spcPct val="0"/>
              </a:spcBef>
            </a:pPr>
            <a:r>
              <a:rPr lang="en-US" sz="2453">
                <a:solidFill>
                  <a:srgbClr val="FFFFFF"/>
                </a:solidFill>
                <a:latin typeface="Hero"/>
              </a:rPr>
              <a:t>4401-4423 Second Ave. Brooklyn, </a:t>
            </a:r>
          </a:p>
          <a:p>
            <a:pPr>
              <a:lnSpc>
                <a:spcPts val="3434"/>
              </a:lnSpc>
              <a:spcBef>
                <a:spcPct val="0"/>
              </a:spcBef>
            </a:pPr>
            <a:r>
              <a:rPr lang="en-US" sz="2453">
                <a:solidFill>
                  <a:srgbClr val="FFFFFF"/>
                </a:solidFill>
                <a:latin typeface="Hero"/>
              </a:rPr>
              <a:t>NY (LoopNet)</a:t>
            </a:r>
          </a:p>
          <a:p>
            <a:pPr>
              <a:lnSpc>
                <a:spcPts val="3434"/>
              </a:lnSpc>
              <a:spcBef>
                <a:spcPct val="0"/>
              </a:spcBef>
            </a:pPr>
            <a:r>
              <a:rPr lang="en-US" sz="2453">
                <a:solidFill>
                  <a:srgbClr val="FFFFFF"/>
                </a:solidFill>
                <a:latin typeface="Hero"/>
              </a:rPr>
              <a:t>Price: $25,000,000</a:t>
            </a:r>
          </a:p>
          <a:p>
            <a:pPr>
              <a:lnSpc>
                <a:spcPts val="3434"/>
              </a:lnSpc>
              <a:spcBef>
                <a:spcPct val="0"/>
              </a:spcBef>
            </a:pPr>
            <a:r>
              <a:rPr lang="en-US" sz="2453">
                <a:solidFill>
                  <a:srgbClr val="FFFFFF"/>
                </a:solidFill>
                <a:latin typeface="Hero"/>
              </a:rPr>
              <a:t>Price per SF: $417</a:t>
            </a:r>
          </a:p>
          <a:p>
            <a:pPr>
              <a:lnSpc>
                <a:spcPts val="3434"/>
              </a:lnSpc>
              <a:spcBef>
                <a:spcPct val="0"/>
              </a:spcBef>
            </a:pPr>
            <a:r>
              <a:rPr lang="en-US" sz="2453">
                <a:solidFill>
                  <a:srgbClr val="FFFFFF"/>
                </a:solidFill>
                <a:latin typeface="Hero"/>
              </a:rPr>
              <a:t>Property Type: Industrial</a:t>
            </a:r>
          </a:p>
          <a:p>
            <a:pPr>
              <a:lnSpc>
                <a:spcPts val="3434"/>
              </a:lnSpc>
              <a:spcBef>
                <a:spcPct val="0"/>
              </a:spcBef>
            </a:pPr>
            <a:r>
              <a:rPr lang="en-US" sz="2453">
                <a:solidFill>
                  <a:srgbClr val="FFFFFF"/>
                </a:solidFill>
                <a:latin typeface="Hero"/>
              </a:rPr>
              <a:t>Rentable Building Area: 60,000 SF</a:t>
            </a:r>
          </a:p>
          <a:p>
            <a:pPr>
              <a:lnSpc>
                <a:spcPts val="3434"/>
              </a:lnSpc>
              <a:spcBef>
                <a:spcPct val="0"/>
              </a:spcBef>
            </a:pPr>
            <a:r>
              <a:rPr lang="en-US" sz="2453">
                <a:solidFill>
                  <a:srgbClr val="FFFFFF"/>
                </a:solidFill>
                <a:latin typeface="Hero"/>
              </a:rPr>
              <a:t>Building Class: B</a:t>
            </a:r>
          </a:p>
          <a:p>
            <a:pPr>
              <a:lnSpc>
                <a:spcPts val="3434"/>
              </a:lnSpc>
              <a:spcBef>
                <a:spcPct val="0"/>
              </a:spcBef>
            </a:pPr>
            <a:r>
              <a:rPr lang="en-US" sz="2453">
                <a:solidFill>
                  <a:srgbClr val="FFFFFF"/>
                </a:solidFill>
                <a:latin typeface="Hero"/>
              </a:rPr>
              <a:t>Year Built: 1913</a:t>
            </a:r>
          </a:p>
        </p:txBody>
      </p:sp>
      <p:grpSp>
        <p:nvGrpSpPr>
          <p:cNvPr id="15" name="Group 15"/>
          <p:cNvGrpSpPr/>
          <p:nvPr/>
        </p:nvGrpSpPr>
        <p:grpSpPr>
          <a:xfrm>
            <a:off x="6270075" y="5169790"/>
            <a:ext cx="5707591" cy="4141090"/>
            <a:chOff x="0" y="0"/>
            <a:chExt cx="1503234" cy="1090658"/>
          </a:xfrm>
        </p:grpSpPr>
        <p:sp>
          <p:nvSpPr>
            <p:cNvPr id="16" name="Freeform 16"/>
            <p:cNvSpPr/>
            <p:nvPr/>
          </p:nvSpPr>
          <p:spPr>
            <a:xfrm>
              <a:off x="0" y="0"/>
              <a:ext cx="1503234" cy="1090658"/>
            </a:xfrm>
            <a:custGeom>
              <a:avLst/>
              <a:gdLst/>
              <a:ahLst/>
              <a:cxnLst/>
              <a:rect l="l" t="t" r="r" b="b"/>
              <a:pathLst>
                <a:path w="1503234" h="1090658">
                  <a:moveTo>
                    <a:pt x="0" y="0"/>
                  </a:moveTo>
                  <a:lnTo>
                    <a:pt x="1503234" y="0"/>
                  </a:lnTo>
                  <a:lnTo>
                    <a:pt x="1503234" y="1090658"/>
                  </a:lnTo>
                  <a:lnTo>
                    <a:pt x="0" y="1090658"/>
                  </a:lnTo>
                  <a:close/>
                </a:path>
              </a:pathLst>
            </a:custGeom>
            <a:solidFill>
              <a:srgbClr val="000000">
                <a:alpha val="0"/>
              </a:srgbClr>
            </a:solidFill>
            <a:ln w="38100" cap="sq">
              <a:solidFill>
                <a:srgbClr val="FFFFFF"/>
              </a:solidFill>
              <a:prstDash val="solid"/>
              <a:miter/>
            </a:ln>
          </p:spPr>
          <p:txBody>
            <a:bodyPr/>
            <a:lstStyle/>
            <a:p>
              <a:endParaRPr lang="en-US"/>
            </a:p>
          </p:txBody>
        </p:sp>
        <p:sp>
          <p:nvSpPr>
            <p:cNvPr id="17" name="TextBox 17"/>
            <p:cNvSpPr txBox="1"/>
            <p:nvPr/>
          </p:nvSpPr>
          <p:spPr>
            <a:xfrm>
              <a:off x="0" y="-38100"/>
              <a:ext cx="1503234" cy="1128758"/>
            </a:xfrm>
            <a:prstGeom prst="rect">
              <a:avLst/>
            </a:prstGeom>
          </p:spPr>
          <p:txBody>
            <a:bodyPr lIns="50800" tIns="50800" rIns="50800" bIns="50800" rtlCol="0" anchor="ctr"/>
            <a:lstStyle/>
            <a:p>
              <a:pPr algn="ctr">
                <a:lnSpc>
                  <a:spcPts val="2777"/>
                </a:lnSpc>
              </a:pPr>
              <a:endParaRPr/>
            </a:p>
          </p:txBody>
        </p:sp>
      </p:grpSp>
      <p:sp>
        <p:nvSpPr>
          <p:cNvPr id="18" name="TextBox 18"/>
          <p:cNvSpPr txBox="1"/>
          <p:nvPr/>
        </p:nvSpPr>
        <p:spPr>
          <a:xfrm>
            <a:off x="6552303" y="5458984"/>
            <a:ext cx="4686033" cy="3228475"/>
          </a:xfrm>
          <a:prstGeom prst="rect">
            <a:avLst/>
          </a:prstGeom>
        </p:spPr>
        <p:txBody>
          <a:bodyPr lIns="0" tIns="0" rIns="0" bIns="0" rtlCol="0" anchor="t">
            <a:spAutoFit/>
          </a:bodyPr>
          <a:lstStyle/>
          <a:p>
            <a:pPr>
              <a:lnSpc>
                <a:spcPts val="3211"/>
              </a:lnSpc>
              <a:spcBef>
                <a:spcPct val="0"/>
              </a:spcBef>
            </a:pPr>
            <a:r>
              <a:rPr lang="en-US" sz="2293">
                <a:solidFill>
                  <a:srgbClr val="FFFFFF"/>
                </a:solidFill>
                <a:latin typeface="Hero"/>
              </a:rPr>
              <a:t>58 Kent St Brooklyn, NY (LoopNet)</a:t>
            </a:r>
          </a:p>
          <a:p>
            <a:pPr>
              <a:lnSpc>
                <a:spcPts val="3211"/>
              </a:lnSpc>
              <a:spcBef>
                <a:spcPct val="0"/>
              </a:spcBef>
            </a:pPr>
            <a:r>
              <a:rPr lang="en-US" sz="2293">
                <a:solidFill>
                  <a:srgbClr val="FFFFFF"/>
                </a:solidFill>
                <a:latin typeface="Hero"/>
              </a:rPr>
              <a:t>Price: $325,000,000</a:t>
            </a:r>
          </a:p>
          <a:p>
            <a:pPr>
              <a:lnSpc>
                <a:spcPts val="3211"/>
              </a:lnSpc>
              <a:spcBef>
                <a:spcPct val="0"/>
              </a:spcBef>
            </a:pPr>
            <a:r>
              <a:rPr lang="en-US" sz="2293">
                <a:solidFill>
                  <a:srgbClr val="FFFFFF"/>
                </a:solidFill>
                <a:latin typeface="Hero"/>
              </a:rPr>
              <a:t>Price per SF: $833</a:t>
            </a:r>
          </a:p>
          <a:p>
            <a:pPr>
              <a:lnSpc>
                <a:spcPts val="3211"/>
              </a:lnSpc>
              <a:spcBef>
                <a:spcPct val="0"/>
              </a:spcBef>
            </a:pPr>
            <a:r>
              <a:rPr lang="en-US" sz="2293">
                <a:solidFill>
                  <a:srgbClr val="FFFFFF"/>
                </a:solidFill>
                <a:latin typeface="Hero"/>
              </a:rPr>
              <a:t>Property Type: Industrial</a:t>
            </a:r>
          </a:p>
          <a:p>
            <a:pPr>
              <a:lnSpc>
                <a:spcPts val="3211"/>
              </a:lnSpc>
              <a:spcBef>
                <a:spcPct val="0"/>
              </a:spcBef>
            </a:pPr>
            <a:r>
              <a:rPr lang="en-US" sz="2293">
                <a:solidFill>
                  <a:srgbClr val="FFFFFF"/>
                </a:solidFill>
                <a:latin typeface="Hero"/>
              </a:rPr>
              <a:t>Rentable Building Area: 30,000 SF</a:t>
            </a:r>
          </a:p>
          <a:p>
            <a:pPr>
              <a:lnSpc>
                <a:spcPts val="3211"/>
              </a:lnSpc>
              <a:spcBef>
                <a:spcPct val="0"/>
              </a:spcBef>
            </a:pPr>
            <a:r>
              <a:rPr lang="en-US" sz="2293">
                <a:solidFill>
                  <a:srgbClr val="FFFFFF"/>
                </a:solidFill>
                <a:latin typeface="Hero"/>
              </a:rPr>
              <a:t>Cap Rate: 6.87%</a:t>
            </a:r>
          </a:p>
          <a:p>
            <a:pPr>
              <a:lnSpc>
                <a:spcPts val="3211"/>
              </a:lnSpc>
              <a:spcBef>
                <a:spcPct val="0"/>
              </a:spcBef>
            </a:pPr>
            <a:r>
              <a:rPr lang="en-US" sz="2293">
                <a:solidFill>
                  <a:srgbClr val="FFFFFF"/>
                </a:solidFill>
                <a:latin typeface="Hero"/>
              </a:rPr>
              <a:t>Building Class: A</a:t>
            </a:r>
          </a:p>
          <a:p>
            <a:pPr>
              <a:lnSpc>
                <a:spcPts val="3211"/>
              </a:lnSpc>
              <a:spcBef>
                <a:spcPct val="0"/>
              </a:spcBef>
            </a:pPr>
            <a:r>
              <a:rPr lang="en-US" sz="2293">
                <a:solidFill>
                  <a:srgbClr val="FFFFFF"/>
                </a:solidFill>
                <a:latin typeface="Hero"/>
              </a:rPr>
              <a:t>Year Built: 1931</a:t>
            </a:r>
          </a:p>
        </p:txBody>
      </p:sp>
      <p:grpSp>
        <p:nvGrpSpPr>
          <p:cNvPr id="19" name="Group 19"/>
          <p:cNvGrpSpPr/>
          <p:nvPr/>
        </p:nvGrpSpPr>
        <p:grpSpPr>
          <a:xfrm>
            <a:off x="6270075" y="1028700"/>
            <a:ext cx="5707591" cy="4141090"/>
            <a:chOff x="0" y="0"/>
            <a:chExt cx="1503234" cy="1090658"/>
          </a:xfrm>
        </p:grpSpPr>
        <p:sp>
          <p:nvSpPr>
            <p:cNvPr id="20" name="Freeform 20"/>
            <p:cNvSpPr/>
            <p:nvPr/>
          </p:nvSpPr>
          <p:spPr>
            <a:xfrm>
              <a:off x="0" y="0"/>
              <a:ext cx="1503234" cy="1090658"/>
            </a:xfrm>
            <a:custGeom>
              <a:avLst/>
              <a:gdLst/>
              <a:ahLst/>
              <a:cxnLst/>
              <a:rect l="l" t="t" r="r" b="b"/>
              <a:pathLst>
                <a:path w="1503234" h="1090658">
                  <a:moveTo>
                    <a:pt x="0" y="0"/>
                  </a:moveTo>
                  <a:lnTo>
                    <a:pt x="1503234" y="0"/>
                  </a:lnTo>
                  <a:lnTo>
                    <a:pt x="1503234" y="1090658"/>
                  </a:lnTo>
                  <a:lnTo>
                    <a:pt x="0" y="1090658"/>
                  </a:lnTo>
                  <a:close/>
                </a:path>
              </a:pathLst>
            </a:custGeom>
            <a:solidFill>
              <a:srgbClr val="000000">
                <a:alpha val="0"/>
              </a:srgbClr>
            </a:solidFill>
            <a:ln w="38100" cap="sq">
              <a:solidFill>
                <a:srgbClr val="FFFFFF"/>
              </a:solidFill>
              <a:prstDash val="solid"/>
              <a:miter/>
            </a:ln>
          </p:spPr>
          <p:txBody>
            <a:bodyPr/>
            <a:lstStyle/>
            <a:p>
              <a:endParaRPr lang="en-US"/>
            </a:p>
          </p:txBody>
        </p:sp>
        <p:sp>
          <p:nvSpPr>
            <p:cNvPr id="21" name="TextBox 21"/>
            <p:cNvSpPr txBox="1"/>
            <p:nvPr/>
          </p:nvSpPr>
          <p:spPr>
            <a:xfrm>
              <a:off x="0" y="-38100"/>
              <a:ext cx="1503234" cy="1128758"/>
            </a:xfrm>
            <a:prstGeom prst="rect">
              <a:avLst/>
            </a:prstGeom>
          </p:spPr>
          <p:txBody>
            <a:bodyPr lIns="50800" tIns="50800" rIns="50800" bIns="50800" rtlCol="0" anchor="ctr"/>
            <a:lstStyle/>
            <a:p>
              <a:pPr algn="ctr">
                <a:lnSpc>
                  <a:spcPts val="2777"/>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959848" y="3480506"/>
            <a:ext cx="13511924" cy="3114887"/>
          </a:xfrm>
          <a:prstGeom prst="rect">
            <a:avLst/>
          </a:prstGeom>
        </p:spPr>
        <p:txBody>
          <a:bodyPr lIns="0" tIns="0" rIns="0" bIns="0" rtlCol="0" anchor="t">
            <a:spAutoFit/>
          </a:bodyPr>
          <a:lstStyle/>
          <a:p>
            <a:pPr>
              <a:lnSpc>
                <a:spcPts val="11971"/>
              </a:lnSpc>
            </a:pPr>
            <a:r>
              <a:rPr lang="en-US" sz="11971">
                <a:solidFill>
                  <a:srgbClr val="FFFFFF"/>
                </a:solidFill>
                <a:latin typeface="Hero"/>
              </a:rPr>
              <a:t>INCENTIVES IN THE YARD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364811" y="39377"/>
            <a:ext cx="9923189" cy="10267977"/>
            <a:chOff x="0" y="0"/>
            <a:chExt cx="13230919" cy="13690636"/>
          </a:xfrm>
        </p:grpSpPr>
        <p:pic>
          <p:nvPicPr>
            <p:cNvPr id="3" name="Picture 3"/>
            <p:cNvPicPr>
              <a:picLocks noChangeAspect="1"/>
            </p:cNvPicPr>
            <p:nvPr/>
          </p:nvPicPr>
          <p:blipFill>
            <a:blip r:embed="rId2"/>
            <a:srcRect l="1871" r="33700"/>
            <a:stretch>
              <a:fillRect/>
            </a:stretch>
          </p:blipFill>
          <p:spPr>
            <a:xfrm>
              <a:off x="0" y="0"/>
              <a:ext cx="13230919" cy="13690636"/>
            </a:xfrm>
            <a:prstGeom prst="rect">
              <a:avLst/>
            </a:prstGeom>
          </p:spPr>
        </p:pic>
      </p:grpSp>
      <p:sp>
        <p:nvSpPr>
          <p:cNvPr id="4" name="AutoShape 4"/>
          <p:cNvSpPr/>
          <p:nvPr/>
        </p:nvSpPr>
        <p:spPr>
          <a:xfrm>
            <a:off x="1253981" y="3631012"/>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5" name="AutoShape 5"/>
          <p:cNvSpPr/>
          <p:nvPr/>
        </p:nvSpPr>
        <p:spPr>
          <a:xfrm>
            <a:off x="1253508" y="4371199"/>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6" name="AutoShape 6"/>
          <p:cNvSpPr/>
          <p:nvPr/>
        </p:nvSpPr>
        <p:spPr>
          <a:xfrm>
            <a:off x="1253508" y="8638384"/>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7" name="AutoShape 7"/>
          <p:cNvSpPr/>
          <p:nvPr/>
        </p:nvSpPr>
        <p:spPr>
          <a:xfrm>
            <a:off x="1253508" y="5724706"/>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8" name="AutoShape 8"/>
          <p:cNvSpPr/>
          <p:nvPr/>
        </p:nvSpPr>
        <p:spPr>
          <a:xfrm>
            <a:off x="1266048" y="6462954"/>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9" name="Freeform 9"/>
          <p:cNvSpPr/>
          <p:nvPr/>
        </p:nvSpPr>
        <p:spPr>
          <a:xfrm>
            <a:off x="206710" y="191777"/>
            <a:ext cx="7529353" cy="2786042"/>
          </a:xfrm>
          <a:custGeom>
            <a:avLst/>
            <a:gdLst/>
            <a:ahLst/>
            <a:cxnLst/>
            <a:rect l="l" t="t" r="r" b="b"/>
            <a:pathLst>
              <a:path w="7529353" h="2786042">
                <a:moveTo>
                  <a:pt x="0" y="0"/>
                </a:moveTo>
                <a:lnTo>
                  <a:pt x="7529354" y="0"/>
                </a:lnTo>
                <a:lnTo>
                  <a:pt x="7529354" y="2786042"/>
                </a:lnTo>
                <a:lnTo>
                  <a:pt x="0" y="2786042"/>
                </a:lnTo>
                <a:lnTo>
                  <a:pt x="0" y="0"/>
                </a:lnTo>
                <a:close/>
              </a:path>
            </a:pathLst>
          </a:custGeom>
          <a:blipFill>
            <a:blip r:embed="rId3"/>
            <a:stretch>
              <a:fillRect t="-72780" b="-97472"/>
            </a:stretch>
          </a:blipFill>
        </p:spPr>
        <p:txBody>
          <a:bodyPr/>
          <a:lstStyle/>
          <a:p>
            <a:endParaRPr lang="en-US"/>
          </a:p>
        </p:txBody>
      </p:sp>
      <p:sp>
        <p:nvSpPr>
          <p:cNvPr id="10" name="TextBox 10"/>
          <p:cNvSpPr txBox="1"/>
          <p:nvPr/>
        </p:nvSpPr>
        <p:spPr>
          <a:xfrm>
            <a:off x="1028700" y="3101644"/>
            <a:ext cx="4124793"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Executive Summary</a:t>
            </a:r>
          </a:p>
        </p:txBody>
      </p:sp>
      <p:sp>
        <p:nvSpPr>
          <p:cNvPr id="11" name="TextBox 11"/>
          <p:cNvSpPr txBox="1"/>
          <p:nvPr/>
        </p:nvSpPr>
        <p:spPr>
          <a:xfrm>
            <a:off x="1028700" y="8078124"/>
            <a:ext cx="3548645"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Building Comps</a:t>
            </a:r>
          </a:p>
        </p:txBody>
      </p:sp>
      <p:sp>
        <p:nvSpPr>
          <p:cNvPr id="12" name="TextBox 12"/>
          <p:cNvSpPr txBox="1"/>
          <p:nvPr/>
        </p:nvSpPr>
        <p:spPr>
          <a:xfrm>
            <a:off x="1028700" y="3803831"/>
            <a:ext cx="4454712"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Demographic Overview</a:t>
            </a:r>
          </a:p>
        </p:txBody>
      </p:sp>
      <p:sp>
        <p:nvSpPr>
          <p:cNvPr id="13" name="TextBox 13"/>
          <p:cNvSpPr txBox="1"/>
          <p:nvPr/>
        </p:nvSpPr>
        <p:spPr>
          <a:xfrm>
            <a:off x="1028700" y="5137918"/>
            <a:ext cx="4628195"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Site Overview</a:t>
            </a:r>
          </a:p>
        </p:txBody>
      </p:sp>
      <p:sp>
        <p:nvSpPr>
          <p:cNvPr id="14" name="TextBox 14"/>
          <p:cNvSpPr txBox="1"/>
          <p:nvPr/>
        </p:nvSpPr>
        <p:spPr>
          <a:xfrm>
            <a:off x="1041240" y="5894654"/>
            <a:ext cx="3172696"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Zoning</a:t>
            </a:r>
          </a:p>
        </p:txBody>
      </p:sp>
      <p:sp>
        <p:nvSpPr>
          <p:cNvPr id="15" name="TextBox 15"/>
          <p:cNvSpPr txBox="1"/>
          <p:nvPr/>
        </p:nvSpPr>
        <p:spPr>
          <a:xfrm>
            <a:off x="1041240" y="6616108"/>
            <a:ext cx="3172696"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Design &amp; Rendering</a:t>
            </a:r>
          </a:p>
        </p:txBody>
      </p:sp>
      <p:sp>
        <p:nvSpPr>
          <p:cNvPr id="16" name="AutoShape 16"/>
          <p:cNvSpPr/>
          <p:nvPr/>
        </p:nvSpPr>
        <p:spPr>
          <a:xfrm>
            <a:off x="1266048" y="7138966"/>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17" name="TextBox 17"/>
          <p:cNvSpPr txBox="1"/>
          <p:nvPr/>
        </p:nvSpPr>
        <p:spPr>
          <a:xfrm>
            <a:off x="1041240" y="8801997"/>
            <a:ext cx="3172696"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Financial Overview</a:t>
            </a:r>
          </a:p>
        </p:txBody>
      </p:sp>
      <p:sp>
        <p:nvSpPr>
          <p:cNvPr id="18" name="AutoShape 18"/>
          <p:cNvSpPr/>
          <p:nvPr/>
        </p:nvSpPr>
        <p:spPr>
          <a:xfrm>
            <a:off x="1253508" y="4371199"/>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19" name="AutoShape 19"/>
          <p:cNvSpPr/>
          <p:nvPr/>
        </p:nvSpPr>
        <p:spPr>
          <a:xfrm>
            <a:off x="1253508" y="4993306"/>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20" name="TextBox 20"/>
          <p:cNvSpPr txBox="1"/>
          <p:nvPr/>
        </p:nvSpPr>
        <p:spPr>
          <a:xfrm>
            <a:off x="1028700" y="4459990"/>
            <a:ext cx="4454712"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Market Analysis</a:t>
            </a:r>
          </a:p>
        </p:txBody>
      </p:sp>
      <p:sp>
        <p:nvSpPr>
          <p:cNvPr id="21" name="TextBox 21"/>
          <p:cNvSpPr txBox="1"/>
          <p:nvPr/>
        </p:nvSpPr>
        <p:spPr>
          <a:xfrm>
            <a:off x="1045070" y="7311833"/>
            <a:ext cx="5137609"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Incentives in the Yard</a:t>
            </a:r>
          </a:p>
        </p:txBody>
      </p:sp>
      <p:sp>
        <p:nvSpPr>
          <p:cNvPr id="22" name="AutoShape 22"/>
          <p:cNvSpPr/>
          <p:nvPr/>
        </p:nvSpPr>
        <p:spPr>
          <a:xfrm>
            <a:off x="1253508" y="7882376"/>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23" name="AutoShape 23"/>
          <p:cNvSpPr/>
          <p:nvPr/>
        </p:nvSpPr>
        <p:spPr>
          <a:xfrm>
            <a:off x="1253508" y="9357399"/>
            <a:ext cx="4916631" cy="0"/>
          </a:xfrm>
          <a:prstGeom prst="line">
            <a:avLst/>
          </a:prstGeom>
          <a:ln w="19050" cap="flat">
            <a:solidFill>
              <a:srgbClr val="FFFFFF"/>
            </a:solidFill>
            <a:prstDash val="lgDash"/>
            <a:headEnd type="none" w="sm" len="sm"/>
            <a:tailEnd type="none" w="sm" len="sm"/>
          </a:ln>
        </p:spPr>
        <p:txBody>
          <a:bodyPr/>
          <a:lstStyle/>
          <a:p>
            <a:endParaRPr lang="en-US"/>
          </a:p>
        </p:txBody>
      </p:sp>
      <p:sp>
        <p:nvSpPr>
          <p:cNvPr id="24" name="TextBox 24"/>
          <p:cNvSpPr txBox="1"/>
          <p:nvPr/>
        </p:nvSpPr>
        <p:spPr>
          <a:xfrm>
            <a:off x="1041240" y="9468468"/>
            <a:ext cx="3172696" cy="356449"/>
          </a:xfrm>
          <a:prstGeom prst="rect">
            <a:avLst/>
          </a:prstGeom>
        </p:spPr>
        <p:txBody>
          <a:bodyPr lIns="0" tIns="0" rIns="0" bIns="0" rtlCol="0" anchor="t">
            <a:spAutoFit/>
          </a:bodyPr>
          <a:lstStyle/>
          <a:p>
            <a:pPr marL="456852" lvl="1" indent="-228426">
              <a:lnSpc>
                <a:spcPts val="2962"/>
              </a:lnSpc>
              <a:buFont typeface="Arial"/>
              <a:buChar char="•"/>
            </a:pPr>
            <a:r>
              <a:rPr lang="en-US" sz="2116">
                <a:solidFill>
                  <a:srgbClr val="FFFFFF"/>
                </a:solidFill>
                <a:latin typeface="Montserrat"/>
              </a:rPr>
              <a:t>Risk &amp; Mitigants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0369511" cy="10287000"/>
            <a:chOff x="0" y="0"/>
            <a:chExt cx="13826015" cy="13716000"/>
          </a:xfrm>
        </p:grpSpPr>
        <p:pic>
          <p:nvPicPr>
            <p:cNvPr id="3" name="Picture 3"/>
            <p:cNvPicPr>
              <a:picLocks noChangeAspect="1"/>
            </p:cNvPicPr>
            <p:nvPr/>
          </p:nvPicPr>
          <p:blipFill>
            <a:blip r:embed="rId2"/>
            <a:srcRect l="11589" r="21251"/>
            <a:stretch>
              <a:fillRect/>
            </a:stretch>
          </p:blipFill>
          <p:spPr>
            <a:xfrm>
              <a:off x="0" y="0"/>
              <a:ext cx="13826015" cy="13716000"/>
            </a:xfrm>
            <a:prstGeom prst="rect">
              <a:avLst/>
            </a:prstGeom>
          </p:spPr>
        </p:pic>
      </p:grpSp>
      <p:sp>
        <p:nvSpPr>
          <p:cNvPr id="4" name="TextBox 4"/>
          <p:cNvSpPr txBox="1"/>
          <p:nvPr/>
        </p:nvSpPr>
        <p:spPr>
          <a:xfrm>
            <a:off x="10827165" y="2609961"/>
            <a:ext cx="7224375" cy="5946942"/>
          </a:xfrm>
          <a:prstGeom prst="rect">
            <a:avLst/>
          </a:prstGeom>
        </p:spPr>
        <p:txBody>
          <a:bodyPr lIns="0" tIns="0" rIns="0" bIns="0" rtlCol="0" anchor="t">
            <a:spAutoFit/>
          </a:bodyPr>
          <a:lstStyle/>
          <a:p>
            <a:pPr marL="426070" lvl="1" indent="-213035">
              <a:lnSpc>
                <a:spcPts val="2762"/>
              </a:lnSpc>
              <a:buFont typeface="Arial"/>
              <a:buChar char="•"/>
            </a:pPr>
            <a:r>
              <a:rPr lang="en-US" sz="1973">
                <a:solidFill>
                  <a:srgbClr val="FFFFFF"/>
                </a:solidFill>
                <a:latin typeface="Hero"/>
              </a:rPr>
              <a:t>Opportunity Zone Benefits</a:t>
            </a:r>
          </a:p>
          <a:p>
            <a:pPr marL="852139" lvl="2" indent="-284046">
              <a:lnSpc>
                <a:spcPts val="2762"/>
              </a:lnSpc>
              <a:buFont typeface="Arial"/>
              <a:buChar char="⚬"/>
            </a:pPr>
            <a:r>
              <a:rPr lang="en-US" sz="1973">
                <a:solidFill>
                  <a:srgbClr val="FFFFFF"/>
                </a:solidFill>
                <a:latin typeface="Hero"/>
              </a:rPr>
              <a:t>Potential tax deferral on capital gains from investments (Dec 31, 2017 - Dec 31, 2026).</a:t>
            </a:r>
          </a:p>
          <a:p>
            <a:pPr marL="852139" lvl="2" indent="-284046">
              <a:lnSpc>
                <a:spcPts val="2762"/>
              </a:lnSpc>
              <a:buFont typeface="Arial"/>
              <a:buChar char="⚬"/>
            </a:pPr>
            <a:r>
              <a:rPr lang="en-US" sz="1973">
                <a:solidFill>
                  <a:srgbClr val="FFFFFF"/>
                </a:solidFill>
                <a:latin typeface="Hero"/>
              </a:rPr>
              <a:t>Substantial tax benefits for capital improvements.</a:t>
            </a:r>
          </a:p>
          <a:p>
            <a:pPr marL="426070" lvl="1" indent="-213035">
              <a:lnSpc>
                <a:spcPts val="2762"/>
              </a:lnSpc>
              <a:buFont typeface="Arial"/>
              <a:buChar char="•"/>
            </a:pPr>
            <a:r>
              <a:rPr lang="en-US" sz="1973">
                <a:solidFill>
                  <a:srgbClr val="FFFFFF"/>
                </a:solidFill>
                <a:latin typeface="Hero"/>
              </a:rPr>
              <a:t>Exemption from Real Estate Taxes</a:t>
            </a:r>
          </a:p>
          <a:p>
            <a:pPr marL="852139" lvl="2" indent="-284046">
              <a:lnSpc>
                <a:spcPts val="2762"/>
              </a:lnSpc>
              <a:buFont typeface="Arial"/>
              <a:buChar char="⚬"/>
            </a:pPr>
            <a:r>
              <a:rPr lang="en-US" sz="1973">
                <a:solidFill>
                  <a:srgbClr val="FFFFFF"/>
                </a:solidFill>
                <a:latin typeface="Hero"/>
              </a:rPr>
              <a:t>Tenants pay no real estate taxes on City-owned property.</a:t>
            </a:r>
          </a:p>
          <a:p>
            <a:pPr marL="426070" lvl="1" indent="-213035">
              <a:lnSpc>
                <a:spcPts val="2762"/>
              </a:lnSpc>
              <a:buFont typeface="Arial"/>
              <a:buChar char="•"/>
            </a:pPr>
            <a:r>
              <a:rPr lang="en-US" sz="1973">
                <a:solidFill>
                  <a:srgbClr val="FFFFFF"/>
                </a:solidFill>
                <a:latin typeface="Hero"/>
              </a:rPr>
              <a:t>Relocation and Employment Assistance Program (REAP)</a:t>
            </a:r>
          </a:p>
          <a:p>
            <a:pPr marL="852139" lvl="2" indent="-284046">
              <a:lnSpc>
                <a:spcPts val="2762"/>
              </a:lnSpc>
              <a:buFont typeface="Arial"/>
              <a:buChar char="⚬"/>
            </a:pPr>
            <a:r>
              <a:rPr lang="en-US" sz="1973">
                <a:solidFill>
                  <a:srgbClr val="FFFFFF"/>
                </a:solidFill>
                <a:latin typeface="Hero"/>
              </a:rPr>
              <a:t>Income tax credits for businesses relocating jobs from outside NYC or below 96th Street in Manhattan.</a:t>
            </a:r>
          </a:p>
          <a:p>
            <a:pPr marL="426070" lvl="1" indent="-213035">
              <a:lnSpc>
                <a:spcPts val="2762"/>
              </a:lnSpc>
              <a:buFont typeface="Arial"/>
              <a:buChar char="•"/>
            </a:pPr>
            <a:r>
              <a:rPr lang="en-US" sz="1973">
                <a:solidFill>
                  <a:srgbClr val="FFFFFF"/>
                </a:solidFill>
                <a:latin typeface="Hero"/>
              </a:rPr>
              <a:t>Energy Cost Savings Program (ECSP)</a:t>
            </a:r>
          </a:p>
          <a:p>
            <a:pPr marL="852139" lvl="2" indent="-284046">
              <a:lnSpc>
                <a:spcPts val="2762"/>
              </a:lnSpc>
              <a:buFont typeface="Arial"/>
              <a:buChar char="⚬"/>
            </a:pPr>
            <a:r>
              <a:rPr lang="en-US" sz="1973">
                <a:solidFill>
                  <a:srgbClr val="FFFFFF"/>
                </a:solidFill>
                <a:latin typeface="Hero"/>
              </a:rPr>
              <a:t>Reduced regulated energy costs up to 45%.</a:t>
            </a:r>
          </a:p>
          <a:p>
            <a:pPr marL="852139" lvl="2" indent="-284046">
              <a:lnSpc>
                <a:spcPts val="2762"/>
              </a:lnSpc>
              <a:buFont typeface="Arial"/>
              <a:buChar char="⚬"/>
            </a:pPr>
            <a:r>
              <a:rPr lang="en-US" sz="1973">
                <a:solidFill>
                  <a:srgbClr val="FFFFFF"/>
                </a:solidFill>
                <a:latin typeface="Hero"/>
              </a:rPr>
              <a:t>Reduced regulated natural gas costs up to 35%.</a:t>
            </a:r>
          </a:p>
          <a:p>
            <a:pPr marL="852139" lvl="2" indent="-284046">
              <a:lnSpc>
                <a:spcPts val="2762"/>
              </a:lnSpc>
              <a:buFont typeface="Arial"/>
              <a:buChar char="⚬"/>
            </a:pPr>
            <a:r>
              <a:rPr lang="en-US" sz="1973">
                <a:solidFill>
                  <a:srgbClr val="FFFFFF"/>
                </a:solidFill>
                <a:latin typeface="Hero"/>
              </a:rPr>
              <a:t>Benefits duration: 12 years.</a:t>
            </a:r>
          </a:p>
          <a:p>
            <a:pPr>
              <a:lnSpc>
                <a:spcPts val="2762"/>
              </a:lnSpc>
            </a:pPr>
            <a:endParaRPr lang="en-US" sz="1973">
              <a:solidFill>
                <a:srgbClr val="FFFFFF"/>
              </a:solidFill>
              <a:latin typeface="Hero"/>
            </a:endParaRPr>
          </a:p>
        </p:txBody>
      </p:sp>
      <p:sp>
        <p:nvSpPr>
          <p:cNvPr id="5" name="TextBox 5"/>
          <p:cNvSpPr txBox="1"/>
          <p:nvPr/>
        </p:nvSpPr>
        <p:spPr>
          <a:xfrm>
            <a:off x="10827165" y="1427712"/>
            <a:ext cx="6508221" cy="948968"/>
          </a:xfrm>
          <a:prstGeom prst="rect">
            <a:avLst/>
          </a:prstGeom>
        </p:spPr>
        <p:txBody>
          <a:bodyPr lIns="0" tIns="0" rIns="0" bIns="0" rtlCol="0" anchor="t">
            <a:spAutoFit/>
          </a:bodyPr>
          <a:lstStyle/>
          <a:p>
            <a:pPr algn="ctr">
              <a:lnSpc>
                <a:spcPts val="7715"/>
              </a:lnSpc>
              <a:spcBef>
                <a:spcPct val="0"/>
              </a:spcBef>
            </a:pPr>
            <a:r>
              <a:rPr lang="en-US" sz="5510">
                <a:solidFill>
                  <a:srgbClr val="FFFFFF"/>
                </a:solidFill>
                <a:latin typeface="Montserrat"/>
              </a:rPr>
              <a:t>Leasing Incentives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954475" y="4562902"/>
            <a:ext cx="15762863" cy="1351697"/>
          </a:xfrm>
          <a:prstGeom prst="rect">
            <a:avLst/>
          </a:prstGeom>
        </p:spPr>
        <p:txBody>
          <a:bodyPr lIns="0" tIns="0" rIns="0" bIns="0" rtlCol="0" anchor="t">
            <a:spAutoFit/>
          </a:bodyPr>
          <a:lstStyle/>
          <a:p>
            <a:pPr>
              <a:lnSpc>
                <a:spcPts val="10149"/>
              </a:lnSpc>
            </a:pPr>
            <a:r>
              <a:rPr lang="en-US" sz="10149">
                <a:solidFill>
                  <a:srgbClr val="F7F7F7"/>
                </a:solidFill>
                <a:latin typeface="Hero"/>
              </a:rPr>
              <a:t>FINANICAL OVERVIEW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0289641" y="689634"/>
            <a:ext cx="6083647" cy="846010"/>
          </a:xfrm>
          <a:prstGeom prst="rect">
            <a:avLst/>
          </a:prstGeom>
        </p:spPr>
        <p:txBody>
          <a:bodyPr lIns="0" tIns="0" rIns="0" bIns="0" rtlCol="0" anchor="t">
            <a:spAutoFit/>
          </a:bodyPr>
          <a:lstStyle/>
          <a:p>
            <a:pPr algn="ctr">
              <a:lnSpc>
                <a:spcPts val="6919"/>
              </a:lnSpc>
              <a:spcBef>
                <a:spcPct val="0"/>
              </a:spcBef>
            </a:pPr>
            <a:r>
              <a:rPr lang="en-US" sz="4942">
                <a:solidFill>
                  <a:srgbClr val="000000"/>
                </a:solidFill>
                <a:latin typeface="Montserrat Bold"/>
              </a:rPr>
              <a:t>Request Summary</a:t>
            </a:r>
          </a:p>
        </p:txBody>
      </p:sp>
      <p:sp>
        <p:nvSpPr>
          <p:cNvPr id="3" name="TextBox 3"/>
          <p:cNvSpPr txBox="1"/>
          <p:nvPr/>
        </p:nvSpPr>
        <p:spPr>
          <a:xfrm>
            <a:off x="10821875" y="2752211"/>
            <a:ext cx="5019180" cy="3294619"/>
          </a:xfrm>
          <a:prstGeom prst="rect">
            <a:avLst/>
          </a:prstGeom>
        </p:spPr>
        <p:txBody>
          <a:bodyPr lIns="0" tIns="0" rIns="0" bIns="0" rtlCol="0" anchor="t">
            <a:spAutoFit/>
          </a:bodyPr>
          <a:lstStyle/>
          <a:p>
            <a:pPr>
              <a:lnSpc>
                <a:spcPts val="2903"/>
              </a:lnSpc>
              <a:spcBef>
                <a:spcPct val="0"/>
              </a:spcBef>
            </a:pPr>
            <a:endParaRPr/>
          </a:p>
          <a:p>
            <a:pPr>
              <a:lnSpc>
                <a:spcPts val="2903"/>
              </a:lnSpc>
              <a:spcBef>
                <a:spcPct val="0"/>
              </a:spcBef>
            </a:pPr>
            <a:r>
              <a:rPr lang="en-US" sz="2073">
                <a:solidFill>
                  <a:srgbClr val="000000"/>
                </a:solidFill>
                <a:latin typeface="Now"/>
              </a:rPr>
              <a:t>The construction loan proceeds will be utilized in order to redevelop the site into an industrial, environmentally sustainable, and socially responsible design that will make the building into a trophy building. </a:t>
            </a:r>
          </a:p>
          <a:p>
            <a:pPr>
              <a:lnSpc>
                <a:spcPts val="2903"/>
              </a:lnSpc>
              <a:spcBef>
                <a:spcPct val="0"/>
              </a:spcBef>
            </a:pPr>
            <a:r>
              <a:rPr lang="en-US" sz="2073">
                <a:solidFill>
                  <a:srgbClr val="000000"/>
                </a:solidFill>
                <a:latin typeface="Now"/>
              </a:rPr>
              <a:t>A permanent loan will be utilized to assist in the financing of the property.</a:t>
            </a:r>
          </a:p>
        </p:txBody>
      </p:sp>
      <p:sp>
        <p:nvSpPr>
          <p:cNvPr id="4" name="Freeform 4"/>
          <p:cNvSpPr/>
          <p:nvPr/>
        </p:nvSpPr>
        <p:spPr>
          <a:xfrm>
            <a:off x="700954" y="609551"/>
            <a:ext cx="3559136" cy="2190285"/>
          </a:xfrm>
          <a:custGeom>
            <a:avLst/>
            <a:gdLst/>
            <a:ahLst/>
            <a:cxnLst/>
            <a:rect l="l" t="t" r="r" b="b"/>
            <a:pathLst>
              <a:path w="3559136" h="2190285">
                <a:moveTo>
                  <a:pt x="0" y="0"/>
                </a:moveTo>
                <a:lnTo>
                  <a:pt x="3559136" y="0"/>
                </a:lnTo>
                <a:lnTo>
                  <a:pt x="3559136" y="2190285"/>
                </a:lnTo>
                <a:lnTo>
                  <a:pt x="0" y="2190285"/>
                </a:lnTo>
                <a:lnTo>
                  <a:pt x="0" y="0"/>
                </a:lnTo>
                <a:close/>
              </a:path>
            </a:pathLst>
          </a:custGeom>
          <a:blipFill>
            <a:blip r:embed="rId2"/>
            <a:stretch>
              <a:fillRect t="-4233" b="-4233"/>
            </a:stretch>
          </a:blipFill>
        </p:spPr>
        <p:txBody>
          <a:bodyPr/>
          <a:lstStyle/>
          <a:p>
            <a:endParaRPr lang="en-US"/>
          </a:p>
        </p:txBody>
      </p:sp>
      <p:sp>
        <p:nvSpPr>
          <p:cNvPr id="5" name="Freeform 5"/>
          <p:cNvSpPr/>
          <p:nvPr/>
        </p:nvSpPr>
        <p:spPr>
          <a:xfrm>
            <a:off x="700954" y="2913062"/>
            <a:ext cx="3559136" cy="2190285"/>
          </a:xfrm>
          <a:custGeom>
            <a:avLst/>
            <a:gdLst/>
            <a:ahLst/>
            <a:cxnLst/>
            <a:rect l="l" t="t" r="r" b="b"/>
            <a:pathLst>
              <a:path w="3559136" h="2190285">
                <a:moveTo>
                  <a:pt x="0" y="0"/>
                </a:moveTo>
                <a:lnTo>
                  <a:pt x="3559136" y="0"/>
                </a:lnTo>
                <a:lnTo>
                  <a:pt x="3559136" y="2190285"/>
                </a:lnTo>
                <a:lnTo>
                  <a:pt x="0" y="2190285"/>
                </a:lnTo>
                <a:lnTo>
                  <a:pt x="0" y="0"/>
                </a:lnTo>
                <a:close/>
              </a:path>
            </a:pathLst>
          </a:custGeom>
          <a:blipFill>
            <a:blip r:embed="rId3"/>
            <a:stretch>
              <a:fillRect t="-4131" b="-4131"/>
            </a:stretch>
          </a:blipFill>
        </p:spPr>
        <p:txBody>
          <a:bodyPr/>
          <a:lstStyle/>
          <a:p>
            <a:endParaRPr lang="en-US"/>
          </a:p>
        </p:txBody>
      </p:sp>
      <p:sp>
        <p:nvSpPr>
          <p:cNvPr id="6" name="Freeform 6"/>
          <p:cNvSpPr/>
          <p:nvPr/>
        </p:nvSpPr>
        <p:spPr>
          <a:xfrm>
            <a:off x="700954" y="5216574"/>
            <a:ext cx="3559136" cy="2190285"/>
          </a:xfrm>
          <a:custGeom>
            <a:avLst/>
            <a:gdLst/>
            <a:ahLst/>
            <a:cxnLst/>
            <a:rect l="l" t="t" r="r" b="b"/>
            <a:pathLst>
              <a:path w="3559136" h="2190285">
                <a:moveTo>
                  <a:pt x="0" y="0"/>
                </a:moveTo>
                <a:lnTo>
                  <a:pt x="3559136" y="0"/>
                </a:lnTo>
                <a:lnTo>
                  <a:pt x="3559136" y="2190285"/>
                </a:lnTo>
                <a:lnTo>
                  <a:pt x="0" y="2190285"/>
                </a:lnTo>
                <a:lnTo>
                  <a:pt x="0" y="0"/>
                </a:lnTo>
                <a:close/>
              </a:path>
            </a:pathLst>
          </a:custGeom>
          <a:blipFill>
            <a:blip r:embed="rId4"/>
            <a:stretch>
              <a:fillRect t="-10834" b="-10834"/>
            </a:stretch>
          </a:blipFill>
        </p:spPr>
        <p:txBody>
          <a:bodyPr/>
          <a:lstStyle/>
          <a:p>
            <a:endParaRPr lang="en-US"/>
          </a:p>
        </p:txBody>
      </p:sp>
      <p:sp>
        <p:nvSpPr>
          <p:cNvPr id="7" name="Freeform 7"/>
          <p:cNvSpPr/>
          <p:nvPr/>
        </p:nvSpPr>
        <p:spPr>
          <a:xfrm>
            <a:off x="700954" y="7520085"/>
            <a:ext cx="3559136" cy="2190285"/>
          </a:xfrm>
          <a:custGeom>
            <a:avLst/>
            <a:gdLst/>
            <a:ahLst/>
            <a:cxnLst/>
            <a:rect l="l" t="t" r="r" b="b"/>
            <a:pathLst>
              <a:path w="3559136" h="2190285">
                <a:moveTo>
                  <a:pt x="0" y="0"/>
                </a:moveTo>
                <a:lnTo>
                  <a:pt x="3559136" y="0"/>
                </a:lnTo>
                <a:lnTo>
                  <a:pt x="3559136" y="2190285"/>
                </a:lnTo>
                <a:lnTo>
                  <a:pt x="0" y="2190285"/>
                </a:lnTo>
                <a:lnTo>
                  <a:pt x="0" y="0"/>
                </a:lnTo>
                <a:close/>
              </a:path>
            </a:pathLst>
          </a:custGeom>
          <a:blipFill>
            <a:blip r:embed="rId5"/>
            <a:stretch>
              <a:fillRect t="-4131" b="-4131"/>
            </a:stretch>
          </a:blipFill>
        </p:spPr>
        <p:txBody>
          <a:bodyPr/>
          <a:lstStyle/>
          <a:p>
            <a:endParaRPr lang="en-US"/>
          </a:p>
        </p:txBody>
      </p:sp>
      <p:sp>
        <p:nvSpPr>
          <p:cNvPr id="8" name="AutoShape 8"/>
          <p:cNvSpPr/>
          <p:nvPr/>
        </p:nvSpPr>
        <p:spPr>
          <a:xfrm>
            <a:off x="5157109" y="633363"/>
            <a:ext cx="1418771" cy="0"/>
          </a:xfrm>
          <a:prstGeom prst="line">
            <a:avLst/>
          </a:prstGeom>
          <a:ln w="47625" cap="flat">
            <a:solidFill>
              <a:srgbClr val="A28231"/>
            </a:solidFill>
            <a:prstDash val="solid"/>
            <a:headEnd type="none" w="sm" len="sm"/>
            <a:tailEnd type="none" w="sm" len="sm"/>
          </a:ln>
        </p:spPr>
        <p:txBody>
          <a:bodyPr/>
          <a:lstStyle/>
          <a:p>
            <a:endParaRPr lang="en-US"/>
          </a:p>
        </p:txBody>
      </p:sp>
      <p:sp>
        <p:nvSpPr>
          <p:cNvPr id="9" name="TextBox 9"/>
          <p:cNvSpPr txBox="1"/>
          <p:nvPr/>
        </p:nvSpPr>
        <p:spPr>
          <a:xfrm>
            <a:off x="5157109" y="860059"/>
            <a:ext cx="3725076" cy="388620"/>
          </a:xfrm>
          <a:prstGeom prst="rect">
            <a:avLst/>
          </a:prstGeom>
        </p:spPr>
        <p:txBody>
          <a:bodyPr lIns="0" tIns="0" rIns="0" bIns="0" rtlCol="0" anchor="t">
            <a:spAutoFit/>
          </a:bodyPr>
          <a:lstStyle/>
          <a:p>
            <a:pPr marL="0" lvl="0" indent="0" algn="l">
              <a:lnSpc>
                <a:spcPts val="3120"/>
              </a:lnSpc>
              <a:spcBef>
                <a:spcPct val="0"/>
              </a:spcBef>
            </a:pPr>
            <a:r>
              <a:rPr lang="en-US" sz="2400">
                <a:solidFill>
                  <a:srgbClr val="1D1D1F"/>
                </a:solidFill>
                <a:latin typeface="Now Heavy"/>
              </a:rPr>
              <a:t>Loan Amount: </a:t>
            </a:r>
          </a:p>
        </p:txBody>
      </p:sp>
      <p:sp>
        <p:nvSpPr>
          <p:cNvPr id="10" name="TextBox 10"/>
          <p:cNvSpPr txBox="1"/>
          <p:nvPr/>
        </p:nvSpPr>
        <p:spPr>
          <a:xfrm>
            <a:off x="5157109" y="1308948"/>
            <a:ext cx="4504178" cy="386715"/>
          </a:xfrm>
          <a:prstGeom prst="rect">
            <a:avLst/>
          </a:prstGeom>
        </p:spPr>
        <p:txBody>
          <a:bodyPr lIns="0" tIns="0" rIns="0" bIns="0" rtlCol="0" anchor="t">
            <a:spAutoFit/>
          </a:bodyPr>
          <a:lstStyle/>
          <a:p>
            <a:pPr>
              <a:lnSpc>
                <a:spcPts val="3150"/>
              </a:lnSpc>
            </a:pPr>
            <a:r>
              <a:rPr lang="en-US" sz="2100">
                <a:solidFill>
                  <a:srgbClr val="606060"/>
                </a:solidFill>
                <a:latin typeface="Now"/>
              </a:rPr>
              <a:t>$21,553,125</a:t>
            </a:r>
          </a:p>
        </p:txBody>
      </p:sp>
      <p:grpSp>
        <p:nvGrpSpPr>
          <p:cNvPr id="11" name="Group 11"/>
          <p:cNvGrpSpPr/>
          <p:nvPr/>
        </p:nvGrpSpPr>
        <p:grpSpPr>
          <a:xfrm>
            <a:off x="5137834" y="1850599"/>
            <a:ext cx="4523454" cy="1486162"/>
            <a:chOff x="0" y="0"/>
            <a:chExt cx="6031272" cy="1981550"/>
          </a:xfrm>
        </p:grpSpPr>
        <p:sp>
          <p:nvSpPr>
            <p:cNvPr id="12" name="AutoShape 12"/>
            <p:cNvSpPr/>
            <p:nvPr/>
          </p:nvSpPr>
          <p:spPr>
            <a:xfrm>
              <a:off x="0" y="31750"/>
              <a:ext cx="1891695" cy="0"/>
            </a:xfrm>
            <a:prstGeom prst="line">
              <a:avLst/>
            </a:prstGeom>
            <a:ln w="63500" cap="flat">
              <a:solidFill>
                <a:srgbClr val="A28231"/>
              </a:solidFill>
              <a:prstDash val="solid"/>
              <a:headEnd type="none" w="sm" len="sm"/>
              <a:tailEnd type="none" w="sm" len="sm"/>
            </a:ln>
          </p:spPr>
          <p:txBody>
            <a:bodyPr/>
            <a:lstStyle/>
            <a:p>
              <a:endParaRPr lang="en-US"/>
            </a:p>
          </p:txBody>
        </p:sp>
        <p:sp>
          <p:nvSpPr>
            <p:cNvPr id="13" name="TextBox 13"/>
            <p:cNvSpPr txBox="1"/>
            <p:nvPr/>
          </p:nvSpPr>
          <p:spPr>
            <a:xfrm>
              <a:off x="25700" y="343536"/>
              <a:ext cx="4966768" cy="508635"/>
            </a:xfrm>
            <a:prstGeom prst="rect">
              <a:avLst/>
            </a:prstGeom>
          </p:spPr>
          <p:txBody>
            <a:bodyPr lIns="0" tIns="0" rIns="0" bIns="0" rtlCol="0" anchor="t">
              <a:spAutoFit/>
            </a:bodyPr>
            <a:lstStyle/>
            <a:p>
              <a:pPr marL="0" lvl="0" indent="0" algn="l">
                <a:lnSpc>
                  <a:spcPts val="3120"/>
                </a:lnSpc>
                <a:spcBef>
                  <a:spcPct val="0"/>
                </a:spcBef>
              </a:pPr>
              <a:r>
                <a:rPr lang="en-US" sz="2400">
                  <a:solidFill>
                    <a:srgbClr val="1D1D1F"/>
                  </a:solidFill>
                  <a:latin typeface="Now Heavy"/>
                </a:rPr>
                <a:t>Product Type:</a:t>
              </a:r>
            </a:p>
          </p:txBody>
        </p:sp>
        <p:sp>
          <p:nvSpPr>
            <p:cNvPr id="14" name="TextBox 14"/>
            <p:cNvSpPr txBox="1"/>
            <p:nvPr/>
          </p:nvSpPr>
          <p:spPr>
            <a:xfrm>
              <a:off x="25700" y="954755"/>
              <a:ext cx="6005571" cy="1026795"/>
            </a:xfrm>
            <a:prstGeom prst="rect">
              <a:avLst/>
            </a:prstGeom>
          </p:spPr>
          <p:txBody>
            <a:bodyPr lIns="0" tIns="0" rIns="0" bIns="0" rtlCol="0" anchor="t">
              <a:spAutoFit/>
            </a:bodyPr>
            <a:lstStyle/>
            <a:p>
              <a:pPr>
                <a:lnSpc>
                  <a:spcPts val="3150"/>
                </a:lnSpc>
              </a:pPr>
              <a:r>
                <a:rPr lang="en-US" sz="2100">
                  <a:solidFill>
                    <a:srgbClr val="606060"/>
                  </a:solidFill>
                  <a:latin typeface="Now"/>
                </a:rPr>
                <a:t>Construction to Permanent Loan Financing</a:t>
              </a:r>
            </a:p>
          </p:txBody>
        </p:sp>
      </p:grpSp>
      <p:grpSp>
        <p:nvGrpSpPr>
          <p:cNvPr id="15" name="Group 15"/>
          <p:cNvGrpSpPr/>
          <p:nvPr/>
        </p:nvGrpSpPr>
        <p:grpSpPr>
          <a:xfrm>
            <a:off x="5137834" y="3437181"/>
            <a:ext cx="4523454" cy="1486162"/>
            <a:chOff x="0" y="0"/>
            <a:chExt cx="6031272" cy="1981550"/>
          </a:xfrm>
        </p:grpSpPr>
        <p:sp>
          <p:nvSpPr>
            <p:cNvPr id="16" name="AutoShape 16"/>
            <p:cNvSpPr/>
            <p:nvPr/>
          </p:nvSpPr>
          <p:spPr>
            <a:xfrm>
              <a:off x="0" y="31750"/>
              <a:ext cx="1891695" cy="0"/>
            </a:xfrm>
            <a:prstGeom prst="line">
              <a:avLst/>
            </a:prstGeom>
            <a:ln w="63500" cap="flat">
              <a:solidFill>
                <a:srgbClr val="A28231"/>
              </a:solidFill>
              <a:prstDash val="solid"/>
              <a:headEnd type="none" w="sm" len="sm"/>
              <a:tailEnd type="none" w="sm" len="sm"/>
            </a:ln>
          </p:spPr>
          <p:txBody>
            <a:bodyPr/>
            <a:lstStyle/>
            <a:p>
              <a:endParaRPr lang="en-US"/>
            </a:p>
          </p:txBody>
        </p:sp>
        <p:sp>
          <p:nvSpPr>
            <p:cNvPr id="17" name="TextBox 17"/>
            <p:cNvSpPr txBox="1"/>
            <p:nvPr/>
          </p:nvSpPr>
          <p:spPr>
            <a:xfrm>
              <a:off x="25700" y="343536"/>
              <a:ext cx="4966768" cy="508635"/>
            </a:xfrm>
            <a:prstGeom prst="rect">
              <a:avLst/>
            </a:prstGeom>
          </p:spPr>
          <p:txBody>
            <a:bodyPr lIns="0" tIns="0" rIns="0" bIns="0" rtlCol="0" anchor="t">
              <a:spAutoFit/>
            </a:bodyPr>
            <a:lstStyle/>
            <a:p>
              <a:pPr marL="0" lvl="0" indent="0" algn="l">
                <a:lnSpc>
                  <a:spcPts val="3120"/>
                </a:lnSpc>
                <a:spcBef>
                  <a:spcPct val="0"/>
                </a:spcBef>
              </a:pPr>
              <a:r>
                <a:rPr lang="en-US" sz="2400">
                  <a:solidFill>
                    <a:srgbClr val="1D1D1F"/>
                  </a:solidFill>
                  <a:latin typeface="Now Heavy"/>
                </a:rPr>
                <a:t>Term: </a:t>
              </a:r>
            </a:p>
          </p:txBody>
        </p:sp>
        <p:sp>
          <p:nvSpPr>
            <p:cNvPr id="18" name="TextBox 18"/>
            <p:cNvSpPr txBox="1"/>
            <p:nvPr/>
          </p:nvSpPr>
          <p:spPr>
            <a:xfrm>
              <a:off x="25700" y="954755"/>
              <a:ext cx="6005571" cy="1026795"/>
            </a:xfrm>
            <a:prstGeom prst="rect">
              <a:avLst/>
            </a:prstGeom>
          </p:spPr>
          <p:txBody>
            <a:bodyPr lIns="0" tIns="0" rIns="0" bIns="0" rtlCol="0" anchor="t">
              <a:spAutoFit/>
            </a:bodyPr>
            <a:lstStyle/>
            <a:p>
              <a:pPr>
                <a:lnSpc>
                  <a:spcPts val="3150"/>
                </a:lnSpc>
              </a:pPr>
              <a:r>
                <a:rPr lang="en-US" sz="2100">
                  <a:solidFill>
                    <a:srgbClr val="606060"/>
                  </a:solidFill>
                  <a:latin typeface="Now"/>
                </a:rPr>
                <a:t>Construction: 2 Years I/O </a:t>
              </a:r>
            </a:p>
            <a:p>
              <a:pPr>
                <a:lnSpc>
                  <a:spcPts val="3150"/>
                </a:lnSpc>
              </a:pPr>
              <a:r>
                <a:rPr lang="en-US" sz="2100">
                  <a:solidFill>
                    <a:srgbClr val="606060"/>
                  </a:solidFill>
                  <a:latin typeface="Now"/>
                </a:rPr>
                <a:t>Permanent: 10/25 term</a:t>
              </a:r>
            </a:p>
          </p:txBody>
        </p:sp>
      </p:grpSp>
      <p:grpSp>
        <p:nvGrpSpPr>
          <p:cNvPr id="19" name="Group 19"/>
          <p:cNvGrpSpPr/>
          <p:nvPr/>
        </p:nvGrpSpPr>
        <p:grpSpPr>
          <a:xfrm>
            <a:off x="5137834" y="5072929"/>
            <a:ext cx="4523454" cy="1486162"/>
            <a:chOff x="0" y="0"/>
            <a:chExt cx="6031272" cy="1981550"/>
          </a:xfrm>
        </p:grpSpPr>
        <p:sp>
          <p:nvSpPr>
            <p:cNvPr id="20" name="AutoShape 20"/>
            <p:cNvSpPr/>
            <p:nvPr/>
          </p:nvSpPr>
          <p:spPr>
            <a:xfrm>
              <a:off x="0" y="31750"/>
              <a:ext cx="1891695" cy="0"/>
            </a:xfrm>
            <a:prstGeom prst="line">
              <a:avLst/>
            </a:prstGeom>
            <a:ln w="63500" cap="flat">
              <a:solidFill>
                <a:srgbClr val="A28231"/>
              </a:solidFill>
              <a:prstDash val="solid"/>
              <a:headEnd type="none" w="sm" len="sm"/>
              <a:tailEnd type="none" w="sm" len="sm"/>
            </a:ln>
          </p:spPr>
          <p:txBody>
            <a:bodyPr/>
            <a:lstStyle/>
            <a:p>
              <a:endParaRPr lang="en-US"/>
            </a:p>
          </p:txBody>
        </p:sp>
        <p:sp>
          <p:nvSpPr>
            <p:cNvPr id="21" name="TextBox 21"/>
            <p:cNvSpPr txBox="1"/>
            <p:nvPr/>
          </p:nvSpPr>
          <p:spPr>
            <a:xfrm>
              <a:off x="25700" y="343536"/>
              <a:ext cx="4966768" cy="508635"/>
            </a:xfrm>
            <a:prstGeom prst="rect">
              <a:avLst/>
            </a:prstGeom>
          </p:spPr>
          <p:txBody>
            <a:bodyPr lIns="0" tIns="0" rIns="0" bIns="0" rtlCol="0" anchor="t">
              <a:spAutoFit/>
            </a:bodyPr>
            <a:lstStyle/>
            <a:p>
              <a:pPr marL="0" lvl="0" indent="0" algn="l">
                <a:lnSpc>
                  <a:spcPts val="3120"/>
                </a:lnSpc>
                <a:spcBef>
                  <a:spcPct val="0"/>
                </a:spcBef>
              </a:pPr>
              <a:r>
                <a:rPr lang="en-US" sz="2400">
                  <a:solidFill>
                    <a:srgbClr val="1D1D1F"/>
                  </a:solidFill>
                  <a:latin typeface="Now Heavy"/>
                </a:rPr>
                <a:t>Interest Rate:</a:t>
              </a:r>
            </a:p>
          </p:txBody>
        </p:sp>
        <p:sp>
          <p:nvSpPr>
            <p:cNvPr id="22" name="TextBox 22"/>
            <p:cNvSpPr txBox="1"/>
            <p:nvPr/>
          </p:nvSpPr>
          <p:spPr>
            <a:xfrm>
              <a:off x="25700" y="954755"/>
              <a:ext cx="6005571" cy="1026795"/>
            </a:xfrm>
            <a:prstGeom prst="rect">
              <a:avLst/>
            </a:prstGeom>
          </p:spPr>
          <p:txBody>
            <a:bodyPr lIns="0" tIns="0" rIns="0" bIns="0" rtlCol="0" anchor="t">
              <a:spAutoFit/>
            </a:bodyPr>
            <a:lstStyle/>
            <a:p>
              <a:pPr>
                <a:lnSpc>
                  <a:spcPts val="3150"/>
                </a:lnSpc>
              </a:pPr>
              <a:r>
                <a:rPr lang="en-US" sz="2100">
                  <a:solidFill>
                    <a:srgbClr val="606060"/>
                  </a:solidFill>
                  <a:latin typeface="Now"/>
                </a:rPr>
                <a:t>Construction: 10%</a:t>
              </a:r>
            </a:p>
            <a:p>
              <a:pPr>
                <a:lnSpc>
                  <a:spcPts val="3150"/>
                </a:lnSpc>
              </a:pPr>
              <a:r>
                <a:rPr lang="en-US" sz="2100">
                  <a:solidFill>
                    <a:srgbClr val="606060"/>
                  </a:solidFill>
                  <a:latin typeface="Now"/>
                </a:rPr>
                <a:t>Permanent: fixed rate of 5.75%</a:t>
              </a:r>
            </a:p>
          </p:txBody>
        </p:sp>
      </p:grpSp>
      <p:grpSp>
        <p:nvGrpSpPr>
          <p:cNvPr id="23" name="Group 23"/>
          <p:cNvGrpSpPr/>
          <p:nvPr/>
        </p:nvGrpSpPr>
        <p:grpSpPr>
          <a:xfrm>
            <a:off x="5137834" y="6711491"/>
            <a:ext cx="4523454" cy="1086112"/>
            <a:chOff x="0" y="0"/>
            <a:chExt cx="6031272" cy="1448150"/>
          </a:xfrm>
        </p:grpSpPr>
        <p:sp>
          <p:nvSpPr>
            <p:cNvPr id="24" name="AutoShape 24"/>
            <p:cNvSpPr/>
            <p:nvPr/>
          </p:nvSpPr>
          <p:spPr>
            <a:xfrm>
              <a:off x="0" y="31750"/>
              <a:ext cx="1891695" cy="0"/>
            </a:xfrm>
            <a:prstGeom prst="line">
              <a:avLst/>
            </a:prstGeom>
            <a:ln w="63500" cap="flat">
              <a:solidFill>
                <a:srgbClr val="A28231"/>
              </a:solidFill>
              <a:prstDash val="solid"/>
              <a:headEnd type="none" w="sm" len="sm"/>
              <a:tailEnd type="none" w="sm" len="sm"/>
            </a:ln>
          </p:spPr>
          <p:txBody>
            <a:bodyPr/>
            <a:lstStyle/>
            <a:p>
              <a:endParaRPr lang="en-US"/>
            </a:p>
          </p:txBody>
        </p:sp>
        <p:sp>
          <p:nvSpPr>
            <p:cNvPr id="25" name="TextBox 25"/>
            <p:cNvSpPr txBox="1"/>
            <p:nvPr/>
          </p:nvSpPr>
          <p:spPr>
            <a:xfrm>
              <a:off x="25700" y="343536"/>
              <a:ext cx="4966768" cy="508635"/>
            </a:xfrm>
            <a:prstGeom prst="rect">
              <a:avLst/>
            </a:prstGeom>
          </p:spPr>
          <p:txBody>
            <a:bodyPr lIns="0" tIns="0" rIns="0" bIns="0" rtlCol="0" anchor="t">
              <a:spAutoFit/>
            </a:bodyPr>
            <a:lstStyle/>
            <a:p>
              <a:pPr marL="0" lvl="0" indent="0" algn="l">
                <a:lnSpc>
                  <a:spcPts val="3120"/>
                </a:lnSpc>
                <a:spcBef>
                  <a:spcPct val="0"/>
                </a:spcBef>
              </a:pPr>
              <a:r>
                <a:rPr lang="en-US" sz="2400">
                  <a:solidFill>
                    <a:srgbClr val="1D1D1F"/>
                  </a:solidFill>
                  <a:latin typeface="Now Heavy"/>
                </a:rPr>
                <a:t>Pricing:</a:t>
              </a:r>
            </a:p>
          </p:txBody>
        </p:sp>
        <p:sp>
          <p:nvSpPr>
            <p:cNvPr id="26" name="TextBox 26"/>
            <p:cNvSpPr txBox="1"/>
            <p:nvPr/>
          </p:nvSpPr>
          <p:spPr>
            <a:xfrm>
              <a:off x="25700" y="954755"/>
              <a:ext cx="6005571" cy="493395"/>
            </a:xfrm>
            <a:prstGeom prst="rect">
              <a:avLst/>
            </a:prstGeom>
          </p:spPr>
          <p:txBody>
            <a:bodyPr lIns="0" tIns="0" rIns="0" bIns="0" rtlCol="0" anchor="t">
              <a:spAutoFit/>
            </a:bodyPr>
            <a:lstStyle/>
            <a:p>
              <a:pPr>
                <a:lnSpc>
                  <a:spcPts val="3150"/>
                </a:lnSpc>
              </a:pPr>
              <a:r>
                <a:rPr lang="en-US" sz="2100">
                  <a:solidFill>
                    <a:srgbClr val="606060"/>
                  </a:solidFill>
                  <a:latin typeface="Now"/>
                </a:rPr>
                <a:t>30-Day SOFR + 40bps</a:t>
              </a:r>
            </a:p>
          </p:txBody>
        </p:sp>
      </p:grpSp>
      <p:grpSp>
        <p:nvGrpSpPr>
          <p:cNvPr id="27" name="Group 27"/>
          <p:cNvGrpSpPr/>
          <p:nvPr/>
        </p:nvGrpSpPr>
        <p:grpSpPr>
          <a:xfrm>
            <a:off x="5137834" y="8017454"/>
            <a:ext cx="4523454" cy="1486049"/>
            <a:chOff x="0" y="0"/>
            <a:chExt cx="6031272" cy="1981399"/>
          </a:xfrm>
        </p:grpSpPr>
        <p:sp>
          <p:nvSpPr>
            <p:cNvPr id="28" name="AutoShape 28"/>
            <p:cNvSpPr/>
            <p:nvPr/>
          </p:nvSpPr>
          <p:spPr>
            <a:xfrm>
              <a:off x="0" y="31750"/>
              <a:ext cx="1891695" cy="0"/>
            </a:xfrm>
            <a:prstGeom prst="line">
              <a:avLst/>
            </a:prstGeom>
            <a:ln w="63500" cap="flat">
              <a:solidFill>
                <a:srgbClr val="A28231"/>
              </a:solidFill>
              <a:prstDash val="solid"/>
              <a:headEnd type="none" w="sm" len="sm"/>
              <a:tailEnd type="none" w="sm" len="sm"/>
            </a:ln>
          </p:spPr>
          <p:txBody>
            <a:bodyPr/>
            <a:lstStyle/>
            <a:p>
              <a:endParaRPr lang="en-US"/>
            </a:p>
          </p:txBody>
        </p:sp>
        <p:sp>
          <p:nvSpPr>
            <p:cNvPr id="29" name="TextBox 29"/>
            <p:cNvSpPr txBox="1"/>
            <p:nvPr/>
          </p:nvSpPr>
          <p:spPr>
            <a:xfrm>
              <a:off x="25700" y="343536"/>
              <a:ext cx="4966768" cy="508635"/>
            </a:xfrm>
            <a:prstGeom prst="rect">
              <a:avLst/>
            </a:prstGeom>
          </p:spPr>
          <p:txBody>
            <a:bodyPr lIns="0" tIns="0" rIns="0" bIns="0" rtlCol="0" anchor="t">
              <a:spAutoFit/>
            </a:bodyPr>
            <a:lstStyle/>
            <a:p>
              <a:pPr marL="0" lvl="0" indent="0" algn="l">
                <a:lnSpc>
                  <a:spcPts val="3120"/>
                </a:lnSpc>
                <a:spcBef>
                  <a:spcPct val="0"/>
                </a:spcBef>
              </a:pPr>
              <a:r>
                <a:rPr lang="en-US" sz="2400">
                  <a:solidFill>
                    <a:srgbClr val="1D1D1F"/>
                  </a:solidFill>
                  <a:latin typeface="Now Bold"/>
                </a:rPr>
                <a:t>LTV:</a:t>
              </a:r>
            </a:p>
          </p:txBody>
        </p:sp>
        <p:sp>
          <p:nvSpPr>
            <p:cNvPr id="30" name="TextBox 30"/>
            <p:cNvSpPr txBox="1"/>
            <p:nvPr/>
          </p:nvSpPr>
          <p:spPr>
            <a:xfrm>
              <a:off x="25700" y="954755"/>
              <a:ext cx="6005571" cy="1026644"/>
            </a:xfrm>
            <a:prstGeom prst="rect">
              <a:avLst/>
            </a:prstGeom>
          </p:spPr>
          <p:txBody>
            <a:bodyPr lIns="0" tIns="0" rIns="0" bIns="0" rtlCol="0" anchor="t">
              <a:spAutoFit/>
            </a:bodyPr>
            <a:lstStyle/>
            <a:p>
              <a:pPr>
                <a:lnSpc>
                  <a:spcPts val="3150"/>
                </a:lnSpc>
              </a:pPr>
              <a:r>
                <a:rPr lang="en-US" sz="2100">
                  <a:solidFill>
                    <a:srgbClr val="606060"/>
                  </a:solidFill>
                  <a:latin typeface="Now"/>
                </a:rPr>
                <a:t>69% based upon property value of $31,051,476</a:t>
              </a:r>
            </a:p>
          </p:txBody>
        </p:sp>
      </p:grpSp>
      <p:sp>
        <p:nvSpPr>
          <p:cNvPr id="31" name="TextBox 31"/>
          <p:cNvSpPr txBox="1"/>
          <p:nvPr/>
        </p:nvSpPr>
        <p:spPr>
          <a:xfrm>
            <a:off x="10821875" y="2197354"/>
            <a:ext cx="1329838" cy="715708"/>
          </a:xfrm>
          <a:prstGeom prst="rect">
            <a:avLst/>
          </a:prstGeom>
        </p:spPr>
        <p:txBody>
          <a:bodyPr lIns="0" tIns="0" rIns="0" bIns="0" rtlCol="0" anchor="t">
            <a:spAutoFit/>
          </a:bodyPr>
          <a:lstStyle/>
          <a:p>
            <a:pPr algn="ctr">
              <a:lnSpc>
                <a:spcPts val="5852"/>
              </a:lnSpc>
              <a:spcBef>
                <a:spcPct val="0"/>
              </a:spcBef>
            </a:pPr>
            <a:r>
              <a:rPr lang="en-US" sz="4180">
                <a:solidFill>
                  <a:srgbClr val="000000"/>
                </a:solidFill>
                <a:latin typeface="Now"/>
              </a:rPr>
              <a:t>Uses:</a:t>
            </a:r>
          </a:p>
        </p:txBody>
      </p:sp>
      <p:sp>
        <p:nvSpPr>
          <p:cNvPr id="32" name="Freeform 32"/>
          <p:cNvSpPr/>
          <p:nvPr/>
        </p:nvSpPr>
        <p:spPr>
          <a:xfrm>
            <a:off x="10747617" y="6323427"/>
            <a:ext cx="5167696" cy="3180189"/>
          </a:xfrm>
          <a:custGeom>
            <a:avLst/>
            <a:gdLst/>
            <a:ahLst/>
            <a:cxnLst/>
            <a:rect l="l" t="t" r="r" b="b"/>
            <a:pathLst>
              <a:path w="5167696" h="3180189">
                <a:moveTo>
                  <a:pt x="0" y="0"/>
                </a:moveTo>
                <a:lnTo>
                  <a:pt x="5167696" y="0"/>
                </a:lnTo>
                <a:lnTo>
                  <a:pt x="5167696" y="3180190"/>
                </a:lnTo>
                <a:lnTo>
                  <a:pt x="0" y="3180190"/>
                </a:lnTo>
                <a:lnTo>
                  <a:pt x="0" y="0"/>
                </a:lnTo>
                <a:close/>
              </a:path>
            </a:pathLst>
          </a:custGeom>
          <a:blipFill>
            <a:blip r:embed="rId6"/>
            <a:stretch>
              <a:fillRect t="-4233" b="-4233"/>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86612" y="524845"/>
            <a:ext cx="17259300" cy="3124787"/>
          </a:xfrm>
          <a:custGeom>
            <a:avLst/>
            <a:gdLst/>
            <a:ahLst/>
            <a:cxnLst/>
            <a:rect l="l" t="t" r="r" b="b"/>
            <a:pathLst>
              <a:path w="17259300" h="3124787">
                <a:moveTo>
                  <a:pt x="0" y="0"/>
                </a:moveTo>
                <a:lnTo>
                  <a:pt x="17259300" y="0"/>
                </a:lnTo>
                <a:lnTo>
                  <a:pt x="17259300" y="3124787"/>
                </a:lnTo>
                <a:lnTo>
                  <a:pt x="0" y="3124787"/>
                </a:lnTo>
                <a:lnTo>
                  <a:pt x="0" y="0"/>
                </a:lnTo>
                <a:close/>
              </a:path>
            </a:pathLst>
          </a:custGeom>
          <a:blipFill>
            <a:blip r:embed="rId2"/>
            <a:stretch>
              <a:fillRect r="-5630"/>
            </a:stretch>
          </a:blipFill>
        </p:spPr>
        <p:txBody>
          <a:bodyPr/>
          <a:lstStyle/>
          <a:p>
            <a:endParaRPr lang="en-US"/>
          </a:p>
        </p:txBody>
      </p:sp>
      <p:sp>
        <p:nvSpPr>
          <p:cNvPr id="3" name="Freeform 3"/>
          <p:cNvSpPr/>
          <p:nvPr/>
        </p:nvSpPr>
        <p:spPr>
          <a:xfrm>
            <a:off x="186612" y="3649632"/>
            <a:ext cx="17259300" cy="2315411"/>
          </a:xfrm>
          <a:custGeom>
            <a:avLst/>
            <a:gdLst/>
            <a:ahLst/>
            <a:cxnLst/>
            <a:rect l="l" t="t" r="r" b="b"/>
            <a:pathLst>
              <a:path w="17259300" h="2315411">
                <a:moveTo>
                  <a:pt x="0" y="0"/>
                </a:moveTo>
                <a:lnTo>
                  <a:pt x="17259300" y="0"/>
                </a:lnTo>
                <a:lnTo>
                  <a:pt x="17259300" y="2315411"/>
                </a:lnTo>
                <a:lnTo>
                  <a:pt x="0" y="2315411"/>
                </a:lnTo>
                <a:lnTo>
                  <a:pt x="0" y="0"/>
                </a:lnTo>
                <a:close/>
              </a:path>
            </a:pathLst>
          </a:custGeom>
          <a:blipFill>
            <a:blip r:embed="rId3"/>
            <a:stretch>
              <a:fillRect t="-38489" r="-1182"/>
            </a:stretch>
          </a:blipFill>
        </p:spPr>
        <p:txBody>
          <a:bodyPr/>
          <a:lstStyle/>
          <a:p>
            <a:endParaRPr lang="en-US"/>
          </a:p>
        </p:txBody>
      </p:sp>
      <p:sp>
        <p:nvSpPr>
          <p:cNvPr id="4" name="Freeform 4"/>
          <p:cNvSpPr/>
          <p:nvPr/>
        </p:nvSpPr>
        <p:spPr>
          <a:xfrm>
            <a:off x="6388590" y="6395938"/>
            <a:ext cx="11899410" cy="3891062"/>
          </a:xfrm>
          <a:custGeom>
            <a:avLst/>
            <a:gdLst/>
            <a:ahLst/>
            <a:cxnLst/>
            <a:rect l="l" t="t" r="r" b="b"/>
            <a:pathLst>
              <a:path w="11899410" h="3891062">
                <a:moveTo>
                  <a:pt x="0" y="0"/>
                </a:moveTo>
                <a:lnTo>
                  <a:pt x="11899410" y="0"/>
                </a:lnTo>
                <a:lnTo>
                  <a:pt x="11899410" y="3891062"/>
                </a:lnTo>
                <a:lnTo>
                  <a:pt x="0" y="389106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189684"/>
            <a:ext cx="4187894" cy="1151785"/>
          </a:xfrm>
          <a:prstGeom prst="rect">
            <a:avLst/>
          </a:prstGeom>
        </p:spPr>
        <p:txBody>
          <a:bodyPr lIns="0" tIns="0" rIns="0" bIns="0" rtlCol="0" anchor="t">
            <a:spAutoFit/>
          </a:bodyPr>
          <a:lstStyle/>
          <a:p>
            <a:pPr algn="ctr">
              <a:lnSpc>
                <a:spcPts val="4614"/>
              </a:lnSpc>
            </a:pPr>
            <a:r>
              <a:rPr lang="en-US" sz="3296">
                <a:solidFill>
                  <a:srgbClr val="1D1C24"/>
                </a:solidFill>
                <a:latin typeface="Montserrat Bold"/>
              </a:rPr>
              <a:t>Construction Costs</a:t>
            </a:r>
          </a:p>
          <a:p>
            <a:pPr algn="ctr">
              <a:lnSpc>
                <a:spcPts val="4614"/>
              </a:lnSpc>
              <a:spcBef>
                <a:spcPct val="0"/>
              </a:spcBef>
            </a:pPr>
            <a:r>
              <a:rPr lang="en-US" sz="3296">
                <a:solidFill>
                  <a:srgbClr val="1D1C24"/>
                </a:solidFill>
                <a:latin typeface="Montserrat Bold"/>
              </a:rPr>
              <a:t> = $28,7337,500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5167894" y="641275"/>
            <a:ext cx="7667382" cy="977731"/>
          </a:xfrm>
          <a:prstGeom prst="rect">
            <a:avLst/>
          </a:prstGeom>
        </p:spPr>
        <p:txBody>
          <a:bodyPr lIns="0" tIns="0" rIns="0" bIns="0" rtlCol="0" anchor="t">
            <a:spAutoFit/>
          </a:bodyPr>
          <a:lstStyle/>
          <a:p>
            <a:pPr algn="ctr">
              <a:lnSpc>
                <a:spcPts val="8020"/>
              </a:lnSpc>
              <a:spcBef>
                <a:spcPct val="0"/>
              </a:spcBef>
            </a:pPr>
            <a:r>
              <a:rPr lang="en-US" sz="5729">
                <a:solidFill>
                  <a:srgbClr val="000000"/>
                </a:solidFill>
                <a:latin typeface="Hero"/>
              </a:rPr>
              <a:t>Underwriting Analysis</a:t>
            </a:r>
          </a:p>
        </p:txBody>
      </p:sp>
      <p:sp>
        <p:nvSpPr>
          <p:cNvPr id="3" name="TextBox 3"/>
          <p:cNvSpPr txBox="1"/>
          <p:nvPr/>
        </p:nvSpPr>
        <p:spPr>
          <a:xfrm>
            <a:off x="1407893" y="3437017"/>
            <a:ext cx="4538930" cy="4206474"/>
          </a:xfrm>
          <a:prstGeom prst="rect">
            <a:avLst/>
          </a:prstGeom>
        </p:spPr>
        <p:txBody>
          <a:bodyPr lIns="0" tIns="0" rIns="0" bIns="0" rtlCol="0" anchor="t">
            <a:spAutoFit/>
          </a:bodyPr>
          <a:lstStyle/>
          <a:p>
            <a:pPr algn="ctr">
              <a:lnSpc>
                <a:spcPts val="3377"/>
              </a:lnSpc>
              <a:spcBef>
                <a:spcPct val="0"/>
              </a:spcBef>
            </a:pPr>
            <a:r>
              <a:rPr lang="en-US" sz="2412">
                <a:solidFill>
                  <a:srgbClr val="000000"/>
                </a:solidFill>
                <a:latin typeface="Hero"/>
              </a:rPr>
              <a:t>Rental Income: $3,511,200</a:t>
            </a:r>
          </a:p>
          <a:p>
            <a:pPr algn="ctr">
              <a:lnSpc>
                <a:spcPts val="3377"/>
              </a:lnSpc>
              <a:spcBef>
                <a:spcPct val="0"/>
              </a:spcBef>
            </a:pPr>
            <a:endParaRPr lang="en-US" sz="2412">
              <a:solidFill>
                <a:srgbClr val="000000"/>
              </a:solidFill>
              <a:latin typeface="Hero"/>
            </a:endParaRPr>
          </a:p>
          <a:p>
            <a:pPr algn="ctr">
              <a:lnSpc>
                <a:spcPts val="3377"/>
              </a:lnSpc>
              <a:spcBef>
                <a:spcPct val="0"/>
              </a:spcBef>
            </a:pPr>
            <a:r>
              <a:rPr lang="en-US" sz="2412">
                <a:solidFill>
                  <a:srgbClr val="000000"/>
                </a:solidFill>
                <a:latin typeface="Hero"/>
              </a:rPr>
              <a:t>Annual Increases: 4%</a:t>
            </a:r>
          </a:p>
          <a:p>
            <a:pPr algn="ctr">
              <a:lnSpc>
                <a:spcPts val="3377"/>
              </a:lnSpc>
              <a:spcBef>
                <a:spcPct val="0"/>
              </a:spcBef>
            </a:pPr>
            <a:endParaRPr lang="en-US" sz="2412">
              <a:solidFill>
                <a:srgbClr val="000000"/>
              </a:solidFill>
              <a:latin typeface="Hero"/>
            </a:endParaRPr>
          </a:p>
          <a:p>
            <a:pPr algn="ctr">
              <a:lnSpc>
                <a:spcPts val="3377"/>
              </a:lnSpc>
              <a:spcBef>
                <a:spcPct val="0"/>
              </a:spcBef>
            </a:pPr>
            <a:r>
              <a:rPr lang="en-US" sz="2412">
                <a:solidFill>
                  <a:srgbClr val="000000"/>
                </a:solidFill>
                <a:latin typeface="Hero"/>
              </a:rPr>
              <a:t>Additional Income: $92,634 for </a:t>
            </a:r>
          </a:p>
          <a:p>
            <a:pPr algn="ctr">
              <a:lnSpc>
                <a:spcPts val="3377"/>
              </a:lnSpc>
              <a:spcBef>
                <a:spcPct val="0"/>
              </a:spcBef>
            </a:pPr>
            <a:r>
              <a:rPr lang="en-US" sz="2412">
                <a:solidFill>
                  <a:srgbClr val="000000"/>
                </a:solidFill>
                <a:latin typeface="Hero"/>
              </a:rPr>
              <a:t>Parking &amp; Storage</a:t>
            </a:r>
          </a:p>
          <a:p>
            <a:pPr algn="ctr">
              <a:lnSpc>
                <a:spcPts val="3377"/>
              </a:lnSpc>
              <a:spcBef>
                <a:spcPct val="0"/>
              </a:spcBef>
            </a:pPr>
            <a:endParaRPr lang="en-US" sz="2412">
              <a:solidFill>
                <a:srgbClr val="000000"/>
              </a:solidFill>
              <a:latin typeface="Hero"/>
            </a:endParaRPr>
          </a:p>
          <a:p>
            <a:pPr algn="ctr">
              <a:lnSpc>
                <a:spcPts val="3377"/>
              </a:lnSpc>
              <a:spcBef>
                <a:spcPct val="0"/>
              </a:spcBef>
            </a:pPr>
            <a:r>
              <a:rPr lang="en-US" sz="2412">
                <a:solidFill>
                  <a:srgbClr val="000000"/>
                </a:solidFill>
                <a:latin typeface="Hero"/>
              </a:rPr>
              <a:t>Annual Increases 3%</a:t>
            </a:r>
          </a:p>
          <a:p>
            <a:pPr algn="ctr">
              <a:lnSpc>
                <a:spcPts val="3377"/>
              </a:lnSpc>
              <a:spcBef>
                <a:spcPct val="0"/>
              </a:spcBef>
            </a:pPr>
            <a:endParaRPr lang="en-US" sz="2412">
              <a:solidFill>
                <a:srgbClr val="000000"/>
              </a:solidFill>
              <a:latin typeface="Hero"/>
            </a:endParaRPr>
          </a:p>
          <a:p>
            <a:pPr algn="ctr">
              <a:lnSpc>
                <a:spcPts val="3377"/>
              </a:lnSpc>
              <a:spcBef>
                <a:spcPct val="0"/>
              </a:spcBef>
            </a:pPr>
            <a:r>
              <a:rPr lang="en-US" sz="2412">
                <a:solidFill>
                  <a:srgbClr val="000000"/>
                </a:solidFill>
                <a:latin typeface="Hero"/>
              </a:rPr>
              <a:t>Tenant Improvements: $1.5/SF</a:t>
            </a:r>
          </a:p>
        </p:txBody>
      </p:sp>
      <p:sp>
        <p:nvSpPr>
          <p:cNvPr id="4" name="TextBox 4"/>
          <p:cNvSpPr txBox="1"/>
          <p:nvPr/>
        </p:nvSpPr>
        <p:spPr>
          <a:xfrm>
            <a:off x="6984442" y="3635375"/>
            <a:ext cx="4985765" cy="3800234"/>
          </a:xfrm>
          <a:prstGeom prst="rect">
            <a:avLst/>
          </a:prstGeom>
        </p:spPr>
        <p:txBody>
          <a:bodyPr lIns="0" tIns="0" rIns="0" bIns="0" rtlCol="0" anchor="t">
            <a:spAutoFit/>
          </a:bodyPr>
          <a:lstStyle/>
          <a:p>
            <a:pPr algn="ctr">
              <a:lnSpc>
                <a:spcPts val="3360"/>
              </a:lnSpc>
              <a:spcBef>
                <a:spcPct val="0"/>
              </a:spcBef>
            </a:pPr>
            <a:r>
              <a:rPr lang="en-US" sz="2400">
                <a:solidFill>
                  <a:srgbClr val="000000"/>
                </a:solidFill>
                <a:latin typeface="Hero"/>
              </a:rPr>
              <a:t>Vacancy/Credit Loss: 8% of EGI</a:t>
            </a:r>
          </a:p>
          <a:p>
            <a:pPr algn="ctr">
              <a:lnSpc>
                <a:spcPts val="3360"/>
              </a:lnSpc>
              <a:spcBef>
                <a:spcPct val="0"/>
              </a:spcBef>
            </a:pPr>
            <a:endParaRPr lang="en-US" sz="2400">
              <a:solidFill>
                <a:srgbClr val="000000"/>
              </a:solidFill>
              <a:latin typeface="Hero"/>
            </a:endParaRPr>
          </a:p>
          <a:p>
            <a:pPr algn="ctr">
              <a:lnSpc>
                <a:spcPts val="3360"/>
              </a:lnSpc>
              <a:spcBef>
                <a:spcPct val="0"/>
              </a:spcBef>
            </a:pPr>
            <a:r>
              <a:rPr lang="en-US" sz="2400">
                <a:solidFill>
                  <a:srgbClr val="000000"/>
                </a:solidFill>
                <a:latin typeface="Hero"/>
              </a:rPr>
              <a:t>Effective Gross Income: $3,180,438</a:t>
            </a:r>
          </a:p>
          <a:p>
            <a:pPr algn="ctr">
              <a:lnSpc>
                <a:spcPts val="3360"/>
              </a:lnSpc>
              <a:spcBef>
                <a:spcPct val="0"/>
              </a:spcBef>
            </a:pPr>
            <a:endParaRPr lang="en-US" sz="2400">
              <a:solidFill>
                <a:srgbClr val="000000"/>
              </a:solidFill>
              <a:latin typeface="Hero"/>
            </a:endParaRPr>
          </a:p>
          <a:p>
            <a:pPr algn="ctr">
              <a:lnSpc>
                <a:spcPts val="3360"/>
              </a:lnSpc>
              <a:spcBef>
                <a:spcPct val="0"/>
              </a:spcBef>
            </a:pPr>
            <a:r>
              <a:rPr lang="en-US" sz="2400">
                <a:solidFill>
                  <a:srgbClr val="000000"/>
                </a:solidFill>
                <a:latin typeface="Hero"/>
              </a:rPr>
              <a:t>Total Expenses: $1,006,834</a:t>
            </a:r>
          </a:p>
          <a:p>
            <a:pPr algn="ctr">
              <a:lnSpc>
                <a:spcPts val="3360"/>
              </a:lnSpc>
              <a:spcBef>
                <a:spcPct val="0"/>
              </a:spcBef>
            </a:pPr>
            <a:endParaRPr lang="en-US" sz="2400">
              <a:solidFill>
                <a:srgbClr val="000000"/>
              </a:solidFill>
              <a:latin typeface="Hero"/>
            </a:endParaRPr>
          </a:p>
          <a:p>
            <a:pPr algn="ctr">
              <a:lnSpc>
                <a:spcPts val="3360"/>
              </a:lnSpc>
              <a:spcBef>
                <a:spcPct val="0"/>
              </a:spcBef>
            </a:pPr>
            <a:r>
              <a:rPr lang="en-US" sz="2400">
                <a:solidFill>
                  <a:srgbClr val="000000"/>
                </a:solidFill>
                <a:latin typeface="Hero"/>
              </a:rPr>
              <a:t>Reimbursements: $816,009</a:t>
            </a:r>
          </a:p>
          <a:p>
            <a:pPr algn="ctr">
              <a:lnSpc>
                <a:spcPts val="3360"/>
              </a:lnSpc>
              <a:spcBef>
                <a:spcPct val="0"/>
              </a:spcBef>
            </a:pPr>
            <a:endParaRPr lang="en-US" sz="2400">
              <a:solidFill>
                <a:srgbClr val="000000"/>
              </a:solidFill>
              <a:latin typeface="Hero"/>
            </a:endParaRPr>
          </a:p>
          <a:p>
            <a:pPr algn="ctr">
              <a:lnSpc>
                <a:spcPts val="3360"/>
              </a:lnSpc>
              <a:spcBef>
                <a:spcPct val="0"/>
              </a:spcBef>
            </a:pPr>
            <a:r>
              <a:rPr lang="en-US" sz="2400">
                <a:solidFill>
                  <a:srgbClr val="000000"/>
                </a:solidFill>
                <a:latin typeface="Hero"/>
              </a:rPr>
              <a:t>Operating Expenses: 2% of EGI</a:t>
            </a:r>
          </a:p>
        </p:txBody>
      </p:sp>
      <p:sp>
        <p:nvSpPr>
          <p:cNvPr id="5" name="TextBox 5"/>
          <p:cNvSpPr txBox="1"/>
          <p:nvPr/>
        </p:nvSpPr>
        <p:spPr>
          <a:xfrm>
            <a:off x="12602407" y="4575595"/>
            <a:ext cx="4435912" cy="1929318"/>
          </a:xfrm>
          <a:prstGeom prst="rect">
            <a:avLst/>
          </a:prstGeom>
        </p:spPr>
        <p:txBody>
          <a:bodyPr lIns="0" tIns="0" rIns="0" bIns="0" rtlCol="0" anchor="t">
            <a:spAutoFit/>
          </a:bodyPr>
          <a:lstStyle/>
          <a:p>
            <a:pPr algn="ctr">
              <a:lnSpc>
                <a:spcPts val="3080"/>
              </a:lnSpc>
              <a:spcBef>
                <a:spcPct val="0"/>
              </a:spcBef>
            </a:pPr>
            <a:r>
              <a:rPr lang="en-US" sz="2200">
                <a:solidFill>
                  <a:srgbClr val="000000"/>
                </a:solidFill>
                <a:latin typeface="Hero"/>
              </a:rPr>
              <a:t>Management Fee: 4% of EGI</a:t>
            </a:r>
          </a:p>
          <a:p>
            <a:pPr algn="ctr">
              <a:lnSpc>
                <a:spcPts val="3080"/>
              </a:lnSpc>
              <a:spcBef>
                <a:spcPct val="0"/>
              </a:spcBef>
            </a:pPr>
            <a:endParaRPr lang="en-US" sz="2200">
              <a:solidFill>
                <a:srgbClr val="000000"/>
              </a:solidFill>
              <a:latin typeface="Hero"/>
            </a:endParaRPr>
          </a:p>
          <a:p>
            <a:pPr algn="ctr">
              <a:lnSpc>
                <a:spcPts val="3080"/>
              </a:lnSpc>
              <a:spcBef>
                <a:spcPct val="0"/>
              </a:spcBef>
            </a:pPr>
            <a:r>
              <a:rPr lang="en-US" sz="2200">
                <a:solidFill>
                  <a:srgbClr val="000000"/>
                </a:solidFill>
                <a:latin typeface="Hero"/>
              </a:rPr>
              <a:t>Capital Reserves: 2% of EGI</a:t>
            </a:r>
          </a:p>
          <a:p>
            <a:pPr algn="ctr">
              <a:lnSpc>
                <a:spcPts val="3080"/>
              </a:lnSpc>
              <a:spcBef>
                <a:spcPct val="0"/>
              </a:spcBef>
            </a:pPr>
            <a:endParaRPr lang="en-US" sz="2200">
              <a:solidFill>
                <a:srgbClr val="000000"/>
              </a:solidFill>
              <a:latin typeface="Hero"/>
            </a:endParaRPr>
          </a:p>
          <a:p>
            <a:pPr algn="ctr">
              <a:lnSpc>
                <a:spcPts val="3080"/>
              </a:lnSpc>
              <a:spcBef>
                <a:spcPct val="0"/>
              </a:spcBef>
            </a:pPr>
            <a:r>
              <a:rPr lang="en-US" sz="2200">
                <a:solidFill>
                  <a:srgbClr val="000000"/>
                </a:solidFill>
                <a:latin typeface="Hero"/>
              </a:rPr>
              <a:t>Net Operating Income: $2,989,612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144000" y="3537015"/>
          <a:ext cx="8115300" cy="5721285"/>
        </p:xfrm>
        <a:graphic>
          <a:graphicData uri="http://schemas.openxmlformats.org/drawingml/2006/table">
            <a:tbl>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tblGrid>
              <a:tr h="1077032">
                <a:tc>
                  <a:txBody>
                    <a:bodyPr/>
                    <a:lstStyle/>
                    <a:p>
                      <a:pPr algn="ctr">
                        <a:lnSpc>
                          <a:spcPts val="3253"/>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253"/>
                        </a:lnSpc>
                        <a:defRPr/>
                      </a:pPr>
                      <a:r>
                        <a:rPr lang="en-US" sz="2324">
                          <a:solidFill>
                            <a:srgbClr val="000000"/>
                          </a:solidFill>
                          <a:latin typeface="Hero Bold"/>
                        </a:rPr>
                        <a:t>Unlevered</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253"/>
                        </a:lnSpc>
                        <a:defRPr/>
                      </a:pPr>
                      <a:r>
                        <a:rPr lang="en-US" sz="2324">
                          <a:solidFill>
                            <a:srgbClr val="000000"/>
                          </a:solidFill>
                          <a:latin typeface="Hero Bold"/>
                        </a:rPr>
                        <a:t>Levered</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422916">
                <a:tc>
                  <a:txBody>
                    <a:bodyPr/>
                    <a:lstStyle/>
                    <a:p>
                      <a:pPr algn="ctr">
                        <a:lnSpc>
                          <a:spcPts val="3253"/>
                        </a:lnSpc>
                        <a:defRPr/>
                      </a:pPr>
                      <a:r>
                        <a:rPr lang="en-US" sz="2324">
                          <a:solidFill>
                            <a:srgbClr val="000000"/>
                          </a:solidFill>
                          <a:latin typeface="Hero"/>
                        </a:rPr>
                        <a:t>IRR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253"/>
                        </a:lnSpc>
                        <a:defRPr/>
                      </a:pPr>
                      <a:r>
                        <a:rPr lang="en-US" sz="2324">
                          <a:solidFill>
                            <a:srgbClr val="000000"/>
                          </a:solidFill>
                          <a:latin typeface="Hero"/>
                        </a:rPr>
                        <a:t>15.54%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253"/>
                        </a:lnSpc>
                        <a:defRPr/>
                      </a:pPr>
                      <a:r>
                        <a:rPr lang="en-US" sz="2324">
                          <a:solidFill>
                            <a:srgbClr val="000000"/>
                          </a:solidFill>
                          <a:latin typeface="Hero"/>
                        </a:rPr>
                        <a:t>23.47%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1512331">
                <a:tc>
                  <a:txBody>
                    <a:bodyPr/>
                    <a:lstStyle/>
                    <a:p>
                      <a:pPr algn="ctr">
                        <a:lnSpc>
                          <a:spcPts val="3253"/>
                        </a:lnSpc>
                        <a:defRPr/>
                      </a:pPr>
                      <a:r>
                        <a:rPr lang="en-US" sz="2324">
                          <a:solidFill>
                            <a:srgbClr val="000000"/>
                          </a:solidFill>
                          <a:latin typeface="Hero"/>
                        </a:rPr>
                        <a:t>Investment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253"/>
                        </a:lnSpc>
                        <a:defRPr/>
                      </a:pPr>
                      <a:r>
                        <a:rPr lang="en-US" sz="2324">
                          <a:solidFill>
                            <a:srgbClr val="000000"/>
                          </a:solidFill>
                          <a:latin typeface="Hero"/>
                        </a:rPr>
                        <a:t>29,185,113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253"/>
                        </a:lnSpc>
                        <a:defRPr/>
                      </a:pPr>
                      <a:r>
                        <a:rPr lang="en-US" sz="2324">
                          <a:solidFill>
                            <a:srgbClr val="000000"/>
                          </a:solidFill>
                          <a:latin typeface="Hero"/>
                        </a:rPr>
                        <a:t>9,787,301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1709006">
                <a:tc>
                  <a:txBody>
                    <a:bodyPr/>
                    <a:lstStyle/>
                    <a:p>
                      <a:pPr algn="ctr">
                        <a:lnSpc>
                          <a:spcPts val="3253"/>
                        </a:lnSpc>
                        <a:defRPr/>
                      </a:pPr>
                      <a:r>
                        <a:rPr lang="en-US" sz="2324">
                          <a:solidFill>
                            <a:srgbClr val="000000"/>
                          </a:solidFill>
                          <a:latin typeface="Hero"/>
                        </a:rPr>
                        <a:t>Profit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253"/>
                        </a:lnSpc>
                        <a:defRPr/>
                      </a:pPr>
                      <a:r>
                        <a:rPr lang="en-US" sz="2324">
                          <a:solidFill>
                            <a:srgbClr val="000000"/>
                          </a:solidFill>
                          <a:latin typeface="Hero"/>
                        </a:rPr>
                        <a:t>62,924,474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253"/>
                        </a:lnSpc>
                        <a:defRPr/>
                      </a:pPr>
                      <a:r>
                        <a:rPr lang="en-US" sz="2324">
                          <a:solidFill>
                            <a:srgbClr val="000000"/>
                          </a:solidFill>
                          <a:latin typeface="Hero"/>
                        </a:rPr>
                        <a:t>47,789,312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5747520" y="914400"/>
            <a:ext cx="6792960" cy="977731"/>
          </a:xfrm>
          <a:prstGeom prst="rect">
            <a:avLst/>
          </a:prstGeom>
        </p:spPr>
        <p:txBody>
          <a:bodyPr lIns="0" tIns="0" rIns="0" bIns="0" rtlCol="0" anchor="t">
            <a:spAutoFit/>
          </a:bodyPr>
          <a:lstStyle/>
          <a:p>
            <a:pPr algn="ctr">
              <a:lnSpc>
                <a:spcPts val="8020"/>
              </a:lnSpc>
              <a:spcBef>
                <a:spcPct val="0"/>
              </a:spcBef>
            </a:pPr>
            <a:r>
              <a:rPr lang="en-US" sz="5729">
                <a:solidFill>
                  <a:srgbClr val="000000"/>
                </a:solidFill>
                <a:latin typeface="Hero"/>
              </a:rPr>
              <a:t>Cash Flow Analysis</a:t>
            </a:r>
          </a:p>
        </p:txBody>
      </p:sp>
      <p:sp>
        <p:nvSpPr>
          <p:cNvPr id="4" name="TextBox 4"/>
          <p:cNvSpPr txBox="1"/>
          <p:nvPr/>
        </p:nvSpPr>
        <p:spPr>
          <a:xfrm>
            <a:off x="841103" y="2566165"/>
            <a:ext cx="7619566" cy="7810732"/>
          </a:xfrm>
          <a:prstGeom prst="rect">
            <a:avLst/>
          </a:prstGeom>
        </p:spPr>
        <p:txBody>
          <a:bodyPr lIns="0" tIns="0" rIns="0" bIns="0" rtlCol="0" anchor="t">
            <a:spAutoFit/>
          </a:bodyPr>
          <a:lstStyle/>
          <a:p>
            <a:pPr algn="ctr">
              <a:lnSpc>
                <a:spcPts val="2827"/>
              </a:lnSpc>
              <a:spcBef>
                <a:spcPct val="0"/>
              </a:spcBef>
            </a:pPr>
            <a:r>
              <a:rPr lang="en-US" sz="2019">
                <a:solidFill>
                  <a:srgbClr val="000000"/>
                </a:solidFill>
                <a:latin typeface="Hero"/>
              </a:rPr>
              <a:t>Ground Lease Payments: $418,346, which was calculated by using year 1 NOI minus reimbursements divided by Cap Rate of 7%. Payment increases 2% every year.</a:t>
            </a:r>
          </a:p>
          <a:p>
            <a:pPr algn="ctr">
              <a:lnSpc>
                <a:spcPts val="2827"/>
              </a:lnSpc>
              <a:spcBef>
                <a:spcPct val="0"/>
              </a:spcBef>
            </a:pPr>
            <a:endParaRPr lang="en-US" sz="2019">
              <a:solidFill>
                <a:srgbClr val="000000"/>
              </a:solidFill>
              <a:latin typeface="Hero"/>
            </a:endParaRPr>
          </a:p>
          <a:p>
            <a:pPr algn="ctr">
              <a:lnSpc>
                <a:spcPts val="2827"/>
              </a:lnSpc>
              <a:spcBef>
                <a:spcPct val="0"/>
              </a:spcBef>
            </a:pPr>
            <a:r>
              <a:rPr lang="en-US" sz="2019">
                <a:solidFill>
                  <a:srgbClr val="000000"/>
                </a:solidFill>
                <a:latin typeface="Hero"/>
              </a:rPr>
              <a:t>Capital Expenditures: 2% of EGI $45,744</a:t>
            </a:r>
          </a:p>
          <a:p>
            <a:pPr algn="ctr">
              <a:lnSpc>
                <a:spcPts val="2827"/>
              </a:lnSpc>
              <a:spcBef>
                <a:spcPct val="0"/>
              </a:spcBef>
            </a:pPr>
            <a:endParaRPr lang="en-US" sz="2019">
              <a:solidFill>
                <a:srgbClr val="000000"/>
              </a:solidFill>
              <a:latin typeface="Hero"/>
            </a:endParaRPr>
          </a:p>
          <a:p>
            <a:pPr algn="ctr">
              <a:lnSpc>
                <a:spcPts val="2827"/>
              </a:lnSpc>
              <a:spcBef>
                <a:spcPct val="0"/>
              </a:spcBef>
            </a:pPr>
            <a:r>
              <a:rPr lang="en-US" sz="2019">
                <a:solidFill>
                  <a:srgbClr val="000000"/>
                </a:solidFill>
                <a:latin typeface="Hero"/>
              </a:rPr>
              <a:t>Hard Costs: $22,467,500</a:t>
            </a:r>
          </a:p>
          <a:p>
            <a:pPr algn="ctr">
              <a:lnSpc>
                <a:spcPts val="2827"/>
              </a:lnSpc>
              <a:spcBef>
                <a:spcPct val="0"/>
              </a:spcBef>
            </a:pPr>
            <a:endParaRPr lang="en-US" sz="2019">
              <a:solidFill>
                <a:srgbClr val="000000"/>
              </a:solidFill>
              <a:latin typeface="Hero"/>
            </a:endParaRPr>
          </a:p>
          <a:p>
            <a:pPr algn="ctr">
              <a:lnSpc>
                <a:spcPts val="2827"/>
              </a:lnSpc>
              <a:spcBef>
                <a:spcPct val="0"/>
              </a:spcBef>
            </a:pPr>
            <a:r>
              <a:rPr lang="en-US" sz="2019">
                <a:solidFill>
                  <a:srgbClr val="000000"/>
                </a:solidFill>
                <a:latin typeface="Hero"/>
              </a:rPr>
              <a:t>Soft Costs: $5,795,000</a:t>
            </a:r>
          </a:p>
          <a:p>
            <a:pPr algn="ctr">
              <a:lnSpc>
                <a:spcPts val="2827"/>
              </a:lnSpc>
              <a:spcBef>
                <a:spcPct val="0"/>
              </a:spcBef>
            </a:pPr>
            <a:endParaRPr lang="en-US" sz="2019">
              <a:solidFill>
                <a:srgbClr val="000000"/>
              </a:solidFill>
              <a:latin typeface="Hero"/>
            </a:endParaRPr>
          </a:p>
          <a:p>
            <a:pPr algn="ctr">
              <a:lnSpc>
                <a:spcPts val="2827"/>
              </a:lnSpc>
              <a:spcBef>
                <a:spcPct val="0"/>
              </a:spcBef>
            </a:pPr>
            <a:r>
              <a:rPr lang="en-US" sz="2019">
                <a:solidFill>
                  <a:srgbClr val="000000"/>
                </a:solidFill>
                <a:latin typeface="Hero"/>
              </a:rPr>
              <a:t>Demolition Costs: $475,000</a:t>
            </a:r>
          </a:p>
          <a:p>
            <a:pPr algn="ctr">
              <a:lnSpc>
                <a:spcPts val="2827"/>
              </a:lnSpc>
              <a:spcBef>
                <a:spcPct val="0"/>
              </a:spcBef>
            </a:pPr>
            <a:endParaRPr lang="en-US" sz="2019">
              <a:solidFill>
                <a:srgbClr val="000000"/>
              </a:solidFill>
              <a:latin typeface="Hero"/>
            </a:endParaRPr>
          </a:p>
          <a:p>
            <a:pPr algn="ctr">
              <a:lnSpc>
                <a:spcPts val="2827"/>
              </a:lnSpc>
              <a:spcBef>
                <a:spcPct val="0"/>
              </a:spcBef>
            </a:pPr>
            <a:r>
              <a:rPr lang="en-US" sz="2019">
                <a:solidFill>
                  <a:srgbClr val="000000"/>
                </a:solidFill>
                <a:latin typeface="Hero"/>
              </a:rPr>
              <a:t>Unlevered Cash Flow totals $1,657,927</a:t>
            </a:r>
          </a:p>
          <a:p>
            <a:pPr algn="ctr">
              <a:lnSpc>
                <a:spcPts val="2827"/>
              </a:lnSpc>
              <a:spcBef>
                <a:spcPct val="0"/>
              </a:spcBef>
            </a:pPr>
            <a:endParaRPr lang="en-US" sz="2019">
              <a:solidFill>
                <a:srgbClr val="000000"/>
              </a:solidFill>
              <a:latin typeface="Hero"/>
            </a:endParaRPr>
          </a:p>
          <a:p>
            <a:pPr algn="ctr">
              <a:lnSpc>
                <a:spcPts val="2827"/>
              </a:lnSpc>
              <a:spcBef>
                <a:spcPct val="0"/>
              </a:spcBef>
            </a:pPr>
            <a:r>
              <a:rPr lang="en-US" sz="2019">
                <a:solidFill>
                  <a:srgbClr val="000000"/>
                </a:solidFill>
                <a:latin typeface="Hero"/>
              </a:rPr>
              <a:t>Construction Loan Debt Service Payment: $2,155,313</a:t>
            </a:r>
          </a:p>
          <a:p>
            <a:pPr algn="ctr">
              <a:lnSpc>
                <a:spcPts val="2827"/>
              </a:lnSpc>
              <a:spcBef>
                <a:spcPct val="0"/>
              </a:spcBef>
            </a:pPr>
            <a:endParaRPr lang="en-US" sz="2019">
              <a:solidFill>
                <a:srgbClr val="000000"/>
              </a:solidFill>
              <a:latin typeface="Hero"/>
            </a:endParaRPr>
          </a:p>
          <a:p>
            <a:pPr algn="ctr">
              <a:lnSpc>
                <a:spcPts val="2827"/>
              </a:lnSpc>
              <a:spcBef>
                <a:spcPct val="0"/>
              </a:spcBef>
            </a:pPr>
            <a:r>
              <a:rPr lang="en-US" sz="2019">
                <a:solidFill>
                  <a:srgbClr val="000000"/>
                </a:solidFill>
                <a:latin typeface="Hero"/>
              </a:rPr>
              <a:t>Ammortization Debt Service Payment: $1,646,188</a:t>
            </a:r>
          </a:p>
          <a:p>
            <a:pPr algn="ctr">
              <a:lnSpc>
                <a:spcPts val="2827"/>
              </a:lnSpc>
              <a:spcBef>
                <a:spcPct val="0"/>
              </a:spcBef>
            </a:pPr>
            <a:endParaRPr lang="en-US" sz="2019">
              <a:solidFill>
                <a:srgbClr val="000000"/>
              </a:solidFill>
              <a:latin typeface="Hero"/>
            </a:endParaRPr>
          </a:p>
          <a:p>
            <a:pPr algn="ctr">
              <a:lnSpc>
                <a:spcPts val="2827"/>
              </a:lnSpc>
              <a:spcBef>
                <a:spcPct val="0"/>
              </a:spcBef>
            </a:pPr>
            <a:r>
              <a:rPr lang="en-US" sz="2019">
                <a:solidFill>
                  <a:srgbClr val="000000"/>
                </a:solidFill>
                <a:latin typeface="Hero"/>
              </a:rPr>
              <a:t>Levered Cash Flow totals $467,378</a:t>
            </a:r>
          </a:p>
          <a:p>
            <a:pPr algn="ctr">
              <a:lnSpc>
                <a:spcPts val="2827"/>
              </a:lnSpc>
              <a:spcBef>
                <a:spcPct val="0"/>
              </a:spcBef>
            </a:pPr>
            <a:endParaRPr lang="en-US" sz="2019">
              <a:solidFill>
                <a:srgbClr val="000000"/>
              </a:solidFill>
              <a:latin typeface="Hero"/>
            </a:endParaRPr>
          </a:p>
          <a:p>
            <a:pPr algn="ctr">
              <a:lnSpc>
                <a:spcPts val="2827"/>
              </a:lnSpc>
              <a:spcBef>
                <a:spcPct val="0"/>
              </a:spcBef>
            </a:pPr>
            <a:r>
              <a:rPr lang="en-US" sz="2019">
                <a:solidFill>
                  <a:srgbClr val="000000"/>
                </a:solidFill>
                <a:latin typeface="Hero"/>
              </a:rPr>
              <a:t>DSCR 1.39x</a:t>
            </a:r>
          </a:p>
          <a:p>
            <a:pPr algn="ctr">
              <a:lnSpc>
                <a:spcPts val="2827"/>
              </a:lnSpc>
              <a:spcBef>
                <a:spcPct val="0"/>
              </a:spcBef>
            </a:pPr>
            <a:endParaRPr lang="en-US" sz="2019">
              <a:solidFill>
                <a:srgbClr val="000000"/>
              </a:solidFill>
              <a:latin typeface="He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8782" y="154305"/>
            <a:ext cx="15696093" cy="7915228"/>
          </a:xfrm>
          <a:custGeom>
            <a:avLst/>
            <a:gdLst/>
            <a:ahLst/>
            <a:cxnLst/>
            <a:rect l="l" t="t" r="r" b="b"/>
            <a:pathLst>
              <a:path w="15696093" h="7915228">
                <a:moveTo>
                  <a:pt x="0" y="0"/>
                </a:moveTo>
                <a:lnTo>
                  <a:pt x="15696093" y="0"/>
                </a:lnTo>
                <a:lnTo>
                  <a:pt x="15696093" y="7915228"/>
                </a:lnTo>
                <a:lnTo>
                  <a:pt x="0" y="7915228"/>
                </a:lnTo>
                <a:lnTo>
                  <a:pt x="0" y="0"/>
                </a:lnTo>
                <a:close/>
              </a:path>
            </a:pathLst>
          </a:custGeom>
          <a:blipFill>
            <a:blip r:embed="rId2"/>
            <a:stretch>
              <a:fillRect/>
            </a:stretch>
          </a:blipFill>
        </p:spPr>
        <p:txBody>
          <a:bodyPr/>
          <a:lstStyle/>
          <a:p>
            <a:endParaRPr lang="en-US"/>
          </a:p>
        </p:txBody>
      </p:sp>
      <p:sp>
        <p:nvSpPr>
          <p:cNvPr id="3" name="Freeform 3"/>
          <p:cNvSpPr/>
          <p:nvPr/>
        </p:nvSpPr>
        <p:spPr>
          <a:xfrm>
            <a:off x="538782" y="8069533"/>
            <a:ext cx="14748878" cy="1699926"/>
          </a:xfrm>
          <a:custGeom>
            <a:avLst/>
            <a:gdLst/>
            <a:ahLst/>
            <a:cxnLst/>
            <a:rect l="l" t="t" r="r" b="b"/>
            <a:pathLst>
              <a:path w="14748878" h="1699926">
                <a:moveTo>
                  <a:pt x="0" y="0"/>
                </a:moveTo>
                <a:lnTo>
                  <a:pt x="14748878" y="0"/>
                </a:lnTo>
                <a:lnTo>
                  <a:pt x="14748878" y="1699926"/>
                </a:lnTo>
                <a:lnTo>
                  <a:pt x="0" y="169992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234544" y="4434823"/>
            <a:ext cx="14521777" cy="1645954"/>
          </a:xfrm>
          <a:prstGeom prst="rect">
            <a:avLst/>
          </a:prstGeom>
        </p:spPr>
        <p:txBody>
          <a:bodyPr lIns="0" tIns="0" rIns="0" bIns="0" rtlCol="0" anchor="t">
            <a:spAutoFit/>
          </a:bodyPr>
          <a:lstStyle/>
          <a:p>
            <a:pPr>
              <a:lnSpc>
                <a:spcPts val="12336"/>
              </a:lnSpc>
            </a:pPr>
            <a:r>
              <a:rPr lang="en-US" sz="12336">
                <a:solidFill>
                  <a:srgbClr val="FFFFFF"/>
                </a:solidFill>
                <a:latin typeface="Hero"/>
              </a:rPr>
              <a:t>RISK &amp; MITIGANTS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930480" y="2964109"/>
            <a:ext cx="9703848" cy="6294191"/>
            <a:chOff x="0" y="0"/>
            <a:chExt cx="12938464" cy="8392254"/>
          </a:xfrm>
        </p:grpSpPr>
        <p:pic>
          <p:nvPicPr>
            <p:cNvPr id="3" name="Picture 3"/>
            <p:cNvPicPr>
              <a:picLocks noChangeAspect="1"/>
            </p:cNvPicPr>
            <p:nvPr/>
          </p:nvPicPr>
          <p:blipFill>
            <a:blip r:embed="rId2"/>
            <a:srcRect l="4579" r="4579"/>
            <a:stretch>
              <a:fillRect/>
            </a:stretch>
          </p:blipFill>
          <p:spPr>
            <a:xfrm>
              <a:off x="0" y="0"/>
              <a:ext cx="12938464" cy="8392254"/>
            </a:xfrm>
            <a:prstGeom prst="rect">
              <a:avLst/>
            </a:prstGeom>
          </p:spPr>
        </p:pic>
      </p:grpSp>
      <p:sp>
        <p:nvSpPr>
          <p:cNvPr id="4" name="Freeform 4"/>
          <p:cNvSpPr/>
          <p:nvPr/>
        </p:nvSpPr>
        <p:spPr>
          <a:xfrm>
            <a:off x="9947432" y="5587230"/>
            <a:ext cx="523975" cy="523975"/>
          </a:xfrm>
          <a:custGeom>
            <a:avLst/>
            <a:gdLst/>
            <a:ahLst/>
            <a:cxnLst/>
            <a:rect l="l" t="t" r="r" b="b"/>
            <a:pathLst>
              <a:path w="523975" h="523975">
                <a:moveTo>
                  <a:pt x="0" y="0"/>
                </a:moveTo>
                <a:lnTo>
                  <a:pt x="523975" y="0"/>
                </a:lnTo>
                <a:lnTo>
                  <a:pt x="523975" y="523975"/>
                </a:lnTo>
                <a:lnTo>
                  <a:pt x="0" y="5239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348654" y="2487522"/>
            <a:ext cx="6234721" cy="982887"/>
          </a:xfrm>
          <a:prstGeom prst="rect">
            <a:avLst/>
          </a:prstGeom>
        </p:spPr>
        <p:txBody>
          <a:bodyPr lIns="0" tIns="0" rIns="0" bIns="0" rtlCol="0" anchor="t">
            <a:spAutoFit/>
          </a:bodyPr>
          <a:lstStyle/>
          <a:p>
            <a:pPr>
              <a:lnSpc>
                <a:spcPts val="7394"/>
              </a:lnSpc>
            </a:pPr>
            <a:r>
              <a:rPr lang="en-US" sz="7394">
                <a:solidFill>
                  <a:srgbClr val="F7F7F7"/>
                </a:solidFill>
                <a:latin typeface="Hero"/>
              </a:rPr>
              <a:t>FLOOD RISK</a:t>
            </a:r>
          </a:p>
        </p:txBody>
      </p:sp>
      <p:sp>
        <p:nvSpPr>
          <p:cNvPr id="6" name="TextBox 6"/>
          <p:cNvSpPr txBox="1"/>
          <p:nvPr/>
        </p:nvSpPr>
        <p:spPr>
          <a:xfrm>
            <a:off x="1028700" y="3758365"/>
            <a:ext cx="6554675" cy="5703282"/>
          </a:xfrm>
          <a:prstGeom prst="rect">
            <a:avLst/>
          </a:prstGeom>
        </p:spPr>
        <p:txBody>
          <a:bodyPr lIns="0" tIns="0" rIns="0" bIns="0" rtlCol="0" anchor="t">
            <a:spAutoFit/>
          </a:bodyPr>
          <a:lstStyle/>
          <a:p>
            <a:pPr marL="585377" lvl="1" indent="-292688">
              <a:lnSpc>
                <a:spcPts val="3795"/>
              </a:lnSpc>
              <a:buFont typeface="Arial"/>
              <a:buChar char="•"/>
            </a:pPr>
            <a:r>
              <a:rPr lang="en-US" sz="2711">
                <a:solidFill>
                  <a:srgbClr val="F7F7F7"/>
                </a:solidFill>
                <a:latin typeface="Hero"/>
              </a:rPr>
              <a:t>The cost of insurance, including flood insurance is $.53 psf. </a:t>
            </a:r>
          </a:p>
          <a:p>
            <a:pPr>
              <a:lnSpc>
                <a:spcPts val="3795"/>
              </a:lnSpc>
            </a:pPr>
            <a:endParaRPr lang="en-US" sz="2711">
              <a:solidFill>
                <a:srgbClr val="F7F7F7"/>
              </a:solidFill>
              <a:latin typeface="Hero"/>
            </a:endParaRPr>
          </a:p>
          <a:p>
            <a:pPr marL="585377" lvl="1" indent="-292688">
              <a:lnSpc>
                <a:spcPts val="3795"/>
              </a:lnSpc>
              <a:buFont typeface="Arial"/>
              <a:buChar char="•"/>
            </a:pPr>
            <a:r>
              <a:rPr lang="en-US" sz="2711">
                <a:solidFill>
                  <a:srgbClr val="F7F7F7"/>
                </a:solidFill>
                <a:latin typeface="Hero"/>
              </a:rPr>
              <a:t>Flood Zone AE </a:t>
            </a:r>
          </a:p>
          <a:p>
            <a:pPr marL="1170753" lvl="2" indent="-390251">
              <a:lnSpc>
                <a:spcPts val="3795"/>
              </a:lnSpc>
              <a:buFont typeface="Arial"/>
              <a:buChar char="⚬"/>
            </a:pPr>
            <a:r>
              <a:rPr lang="en-US" sz="2711">
                <a:solidFill>
                  <a:srgbClr val="F7F7F7"/>
                </a:solidFill>
                <a:latin typeface="Hero"/>
              </a:rPr>
              <a:t> Present a 1% annual chance of flooding (opens in new window)  </a:t>
            </a:r>
          </a:p>
          <a:p>
            <a:pPr marL="1170753" lvl="2" indent="-390251">
              <a:lnSpc>
                <a:spcPts val="3795"/>
              </a:lnSpc>
              <a:buFont typeface="Arial"/>
              <a:buChar char="⚬"/>
            </a:pPr>
            <a:r>
              <a:rPr lang="en-US" sz="2711">
                <a:solidFill>
                  <a:srgbClr val="F7F7F7"/>
                </a:solidFill>
                <a:latin typeface="Hero"/>
              </a:rPr>
              <a:t>This will increase as time progresses.</a:t>
            </a:r>
          </a:p>
          <a:p>
            <a:pPr marL="585377" lvl="1" indent="-292688" algn="l">
              <a:lnSpc>
                <a:spcPts val="3795"/>
              </a:lnSpc>
              <a:spcBef>
                <a:spcPct val="0"/>
              </a:spcBef>
              <a:buFont typeface="Arial"/>
              <a:buChar char="•"/>
            </a:pPr>
            <a:r>
              <a:rPr lang="en-US" sz="2711">
                <a:solidFill>
                  <a:srgbClr val="F7F7F7"/>
                </a:solidFill>
                <a:latin typeface="Hero"/>
              </a:rPr>
              <a:t>Mitigating this by adding foundation and first floor BFE along with points mentioned in the design slide</a:t>
            </a:r>
          </a:p>
        </p:txBody>
      </p:sp>
      <p:sp>
        <p:nvSpPr>
          <p:cNvPr id="7" name="TextBox 7"/>
          <p:cNvSpPr txBox="1"/>
          <p:nvPr/>
        </p:nvSpPr>
        <p:spPr>
          <a:xfrm>
            <a:off x="8497298" y="2366190"/>
            <a:ext cx="8570211" cy="597919"/>
          </a:xfrm>
          <a:prstGeom prst="rect">
            <a:avLst/>
          </a:prstGeom>
        </p:spPr>
        <p:txBody>
          <a:bodyPr lIns="0" tIns="0" rIns="0" bIns="0" rtlCol="0" anchor="t">
            <a:spAutoFit/>
          </a:bodyPr>
          <a:lstStyle/>
          <a:p>
            <a:pPr algn="ctr">
              <a:lnSpc>
                <a:spcPts val="4843"/>
              </a:lnSpc>
              <a:spcBef>
                <a:spcPct val="0"/>
              </a:spcBef>
            </a:pPr>
            <a:r>
              <a:rPr lang="en-US" sz="3459">
                <a:solidFill>
                  <a:srgbClr val="FFFFFF"/>
                </a:solidFill>
                <a:latin typeface="Hero"/>
              </a:rPr>
              <a:t>NYC Flood Hazard Mapper Current Day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9722391" y="4983101"/>
            <a:ext cx="6416925" cy="1333500"/>
          </a:xfrm>
          <a:prstGeom prst="rect">
            <a:avLst/>
          </a:prstGeom>
        </p:spPr>
        <p:txBody>
          <a:bodyPr lIns="0" tIns="0" rIns="0" bIns="0" rtlCol="0" anchor="t">
            <a:spAutoFit/>
          </a:bodyPr>
          <a:lstStyle/>
          <a:p>
            <a:pPr marL="390978" lvl="1" indent="-195489">
              <a:lnSpc>
                <a:spcPts val="2173"/>
              </a:lnSpc>
              <a:spcBef>
                <a:spcPct val="0"/>
              </a:spcBef>
              <a:buFont typeface="Arial"/>
              <a:buChar char="•"/>
            </a:pPr>
            <a:r>
              <a:rPr lang="en-US" sz="1810" u="none" strike="noStrike">
                <a:solidFill>
                  <a:srgbClr val="FFFFFF"/>
                </a:solidFill>
                <a:latin typeface="Hero"/>
              </a:rPr>
              <a:t>Mitigant: Implement strict project management protocols and regular reviews.</a:t>
            </a:r>
          </a:p>
          <a:p>
            <a:pPr marL="0" lvl="0" indent="0">
              <a:lnSpc>
                <a:spcPts val="2173"/>
              </a:lnSpc>
              <a:spcBef>
                <a:spcPct val="0"/>
              </a:spcBef>
            </a:pPr>
            <a:endParaRPr lang="en-US" sz="1810" u="none" strike="noStrike">
              <a:solidFill>
                <a:srgbClr val="FFFFFF"/>
              </a:solidFill>
              <a:latin typeface="Hero"/>
            </a:endParaRPr>
          </a:p>
          <a:p>
            <a:pPr marL="390978" lvl="1" indent="-195489">
              <a:lnSpc>
                <a:spcPts val="2173"/>
              </a:lnSpc>
              <a:spcBef>
                <a:spcPct val="0"/>
              </a:spcBef>
              <a:buFont typeface="Arial"/>
              <a:buChar char="•"/>
            </a:pPr>
            <a:r>
              <a:rPr lang="en-US" sz="1810" u="none" strike="noStrike">
                <a:solidFill>
                  <a:srgbClr val="FFFFFF"/>
                </a:solidFill>
                <a:latin typeface="Hero"/>
              </a:rPr>
              <a:t>Mitigant: Engage in effective resource allocation and contingency planning.</a:t>
            </a:r>
          </a:p>
        </p:txBody>
      </p:sp>
      <p:sp>
        <p:nvSpPr>
          <p:cNvPr id="3" name="TextBox 3"/>
          <p:cNvSpPr txBox="1"/>
          <p:nvPr/>
        </p:nvSpPr>
        <p:spPr>
          <a:xfrm>
            <a:off x="2615996" y="5487983"/>
            <a:ext cx="5435106" cy="323737"/>
          </a:xfrm>
          <a:prstGeom prst="rect">
            <a:avLst/>
          </a:prstGeom>
        </p:spPr>
        <p:txBody>
          <a:bodyPr lIns="0" tIns="0" rIns="0" bIns="0" rtlCol="0" anchor="t">
            <a:spAutoFit/>
          </a:bodyPr>
          <a:lstStyle/>
          <a:p>
            <a:pPr marL="0" lvl="0" indent="0">
              <a:lnSpc>
                <a:spcPts val="2577"/>
              </a:lnSpc>
              <a:spcBef>
                <a:spcPct val="0"/>
              </a:spcBef>
            </a:pPr>
            <a:r>
              <a:rPr lang="en-US" sz="2148" u="none" strike="noStrike">
                <a:solidFill>
                  <a:srgbClr val="FFFFFF"/>
                </a:solidFill>
                <a:latin typeface="Hero"/>
              </a:rPr>
              <a:t>Risk: Permitting and Bureaucratic Delays</a:t>
            </a:r>
          </a:p>
        </p:txBody>
      </p:sp>
      <p:sp>
        <p:nvSpPr>
          <p:cNvPr id="4" name="TextBox 4"/>
          <p:cNvSpPr txBox="1"/>
          <p:nvPr/>
        </p:nvSpPr>
        <p:spPr>
          <a:xfrm>
            <a:off x="9722391" y="7606504"/>
            <a:ext cx="6416925" cy="1333500"/>
          </a:xfrm>
          <a:prstGeom prst="rect">
            <a:avLst/>
          </a:prstGeom>
        </p:spPr>
        <p:txBody>
          <a:bodyPr lIns="0" tIns="0" rIns="0" bIns="0" rtlCol="0" anchor="t">
            <a:spAutoFit/>
          </a:bodyPr>
          <a:lstStyle/>
          <a:p>
            <a:pPr marL="390978" lvl="1" indent="-195489">
              <a:lnSpc>
                <a:spcPts val="2173"/>
              </a:lnSpc>
              <a:spcBef>
                <a:spcPct val="0"/>
              </a:spcBef>
              <a:buFont typeface="Arial"/>
              <a:buChar char="•"/>
            </a:pPr>
            <a:r>
              <a:rPr lang="en-US" sz="1810" u="none" strike="noStrike">
                <a:solidFill>
                  <a:srgbClr val="FFFFFF"/>
                </a:solidFill>
                <a:latin typeface="Hero"/>
              </a:rPr>
              <a:t>Mitigant: Establish strong relationships with city officials and regulatory bodies.</a:t>
            </a:r>
          </a:p>
          <a:p>
            <a:pPr>
              <a:lnSpc>
                <a:spcPts val="2173"/>
              </a:lnSpc>
              <a:spcBef>
                <a:spcPct val="0"/>
              </a:spcBef>
            </a:pPr>
            <a:endParaRPr lang="en-US" sz="1810" u="none" strike="noStrike">
              <a:solidFill>
                <a:srgbClr val="FFFFFF"/>
              </a:solidFill>
              <a:latin typeface="Hero"/>
            </a:endParaRPr>
          </a:p>
          <a:p>
            <a:pPr marL="390978" lvl="1" indent="-195489">
              <a:lnSpc>
                <a:spcPts val="2173"/>
              </a:lnSpc>
              <a:spcBef>
                <a:spcPct val="0"/>
              </a:spcBef>
              <a:buFont typeface="Arial"/>
              <a:buChar char="•"/>
            </a:pPr>
            <a:r>
              <a:rPr lang="en-US" sz="1810" u="none" strike="noStrike">
                <a:solidFill>
                  <a:srgbClr val="FFFFFF"/>
                </a:solidFill>
                <a:latin typeface="Hero"/>
              </a:rPr>
              <a:t>Mitigant: Hire experienced legal and compliance experts to navigate permitting processes.</a:t>
            </a:r>
          </a:p>
        </p:txBody>
      </p:sp>
      <p:sp>
        <p:nvSpPr>
          <p:cNvPr id="5" name="TextBox 5"/>
          <p:cNvSpPr txBox="1"/>
          <p:nvPr/>
        </p:nvSpPr>
        <p:spPr>
          <a:xfrm>
            <a:off x="1448105" y="2970092"/>
            <a:ext cx="15811195" cy="727357"/>
          </a:xfrm>
          <a:prstGeom prst="rect">
            <a:avLst/>
          </a:prstGeom>
        </p:spPr>
        <p:txBody>
          <a:bodyPr lIns="0" tIns="0" rIns="0" bIns="0" rtlCol="0" anchor="t">
            <a:spAutoFit/>
          </a:bodyPr>
          <a:lstStyle/>
          <a:p>
            <a:pPr marL="0" lvl="0" indent="0" algn="ctr">
              <a:lnSpc>
                <a:spcPts val="5272"/>
              </a:lnSpc>
              <a:spcBef>
                <a:spcPct val="0"/>
              </a:spcBef>
            </a:pPr>
            <a:r>
              <a:rPr lang="en-US" sz="5857" u="none" strike="noStrike">
                <a:solidFill>
                  <a:srgbClr val="FFFFFF"/>
                </a:solidFill>
                <a:latin typeface="Hero"/>
              </a:rPr>
              <a:t>DEVELOPMENT AND CONSTRUCTION RISK</a:t>
            </a:r>
          </a:p>
        </p:txBody>
      </p:sp>
      <p:sp>
        <p:nvSpPr>
          <p:cNvPr id="6" name="TextBox 6"/>
          <p:cNvSpPr txBox="1"/>
          <p:nvPr/>
        </p:nvSpPr>
        <p:spPr>
          <a:xfrm>
            <a:off x="2615887" y="8163360"/>
            <a:ext cx="5435215" cy="267414"/>
          </a:xfrm>
          <a:prstGeom prst="rect">
            <a:avLst/>
          </a:prstGeom>
        </p:spPr>
        <p:txBody>
          <a:bodyPr lIns="0" tIns="0" rIns="0" bIns="0" rtlCol="0" anchor="t">
            <a:spAutoFit/>
          </a:bodyPr>
          <a:lstStyle/>
          <a:p>
            <a:pPr marL="0" lvl="0" indent="0" algn="ctr">
              <a:lnSpc>
                <a:spcPts val="2017"/>
              </a:lnSpc>
              <a:spcBef>
                <a:spcPct val="0"/>
              </a:spcBef>
            </a:pPr>
            <a:r>
              <a:rPr lang="en-US" sz="2123" u="none" strike="noStrike">
                <a:solidFill>
                  <a:srgbClr val="FFFFFF"/>
                </a:solidFill>
                <a:latin typeface="Hero"/>
              </a:rPr>
              <a:t>Risk: Delay and Cost Overruns</a:t>
            </a:r>
          </a:p>
        </p:txBody>
      </p:sp>
      <p:sp>
        <p:nvSpPr>
          <p:cNvPr id="7" name="AutoShape 7"/>
          <p:cNvSpPr/>
          <p:nvPr/>
        </p:nvSpPr>
        <p:spPr>
          <a:xfrm>
            <a:off x="1876619" y="6801069"/>
            <a:ext cx="14534762" cy="0"/>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AutoShape 8"/>
          <p:cNvSpPr/>
          <p:nvPr/>
        </p:nvSpPr>
        <p:spPr>
          <a:xfrm flipV="1">
            <a:off x="9144000" y="4678523"/>
            <a:ext cx="0" cy="4905191"/>
          </a:xfrm>
          <a:prstGeom prst="line">
            <a:avLst/>
          </a:prstGeom>
          <a:ln w="19050"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9023"/>
            <a:ext cx="7720077" cy="10267977"/>
            <a:chOff x="0" y="0"/>
            <a:chExt cx="10293436" cy="13690636"/>
          </a:xfrm>
        </p:grpSpPr>
        <p:pic>
          <p:nvPicPr>
            <p:cNvPr id="3" name="Picture 3"/>
            <p:cNvPicPr>
              <a:picLocks noChangeAspect="1"/>
            </p:cNvPicPr>
            <p:nvPr/>
          </p:nvPicPr>
          <p:blipFill>
            <a:blip r:embed="rId3"/>
            <a:srcRect l="24925" r="24925"/>
            <a:stretch>
              <a:fillRect/>
            </a:stretch>
          </p:blipFill>
          <p:spPr>
            <a:xfrm>
              <a:off x="0" y="0"/>
              <a:ext cx="10293436" cy="13690636"/>
            </a:xfrm>
            <a:prstGeom prst="rect">
              <a:avLst/>
            </a:prstGeom>
          </p:spPr>
        </p:pic>
      </p:grpSp>
      <p:sp>
        <p:nvSpPr>
          <p:cNvPr id="4" name="TextBox 4"/>
          <p:cNvSpPr txBox="1"/>
          <p:nvPr/>
        </p:nvSpPr>
        <p:spPr>
          <a:xfrm>
            <a:off x="9806003" y="1162050"/>
            <a:ext cx="9501812" cy="1816100"/>
          </a:xfrm>
          <a:prstGeom prst="rect">
            <a:avLst/>
          </a:prstGeom>
        </p:spPr>
        <p:txBody>
          <a:bodyPr lIns="0" tIns="0" rIns="0" bIns="0" rtlCol="0" anchor="t">
            <a:spAutoFit/>
          </a:bodyPr>
          <a:lstStyle/>
          <a:p>
            <a:pPr>
              <a:lnSpc>
                <a:spcPts val="6999"/>
              </a:lnSpc>
            </a:pPr>
            <a:r>
              <a:rPr lang="en-US" sz="6999">
                <a:solidFill>
                  <a:srgbClr val="FFFFFF"/>
                </a:solidFill>
                <a:latin typeface="Hero"/>
              </a:rPr>
              <a:t>EXECUTIVE SUMMARY</a:t>
            </a:r>
          </a:p>
        </p:txBody>
      </p:sp>
      <p:sp>
        <p:nvSpPr>
          <p:cNvPr id="5" name="TextBox 5"/>
          <p:cNvSpPr txBox="1"/>
          <p:nvPr/>
        </p:nvSpPr>
        <p:spPr>
          <a:xfrm>
            <a:off x="9806003" y="3640499"/>
            <a:ext cx="8038607" cy="6329929"/>
          </a:xfrm>
          <a:prstGeom prst="rect">
            <a:avLst/>
          </a:prstGeom>
        </p:spPr>
        <p:txBody>
          <a:bodyPr lIns="0" tIns="0" rIns="0" bIns="0" rtlCol="0" anchor="t">
            <a:spAutoFit/>
          </a:bodyPr>
          <a:lstStyle/>
          <a:p>
            <a:pPr>
              <a:lnSpc>
                <a:spcPts val="2800"/>
              </a:lnSpc>
            </a:pPr>
            <a:r>
              <a:rPr lang="en-US" sz="2000">
                <a:solidFill>
                  <a:srgbClr val="F7F7F7"/>
                </a:solidFill>
                <a:latin typeface="Montserrat"/>
              </a:rPr>
              <a:t>BLDG 127A proposes the development of a landmark industrial building at site 127, located within the Brooklyn Navy Yard, through a ground lease agreement with New York City. </a:t>
            </a:r>
          </a:p>
          <a:p>
            <a:pPr>
              <a:lnSpc>
                <a:spcPts val="2800"/>
              </a:lnSpc>
            </a:pPr>
            <a:endParaRPr lang="en-US" sz="2000">
              <a:solidFill>
                <a:srgbClr val="F7F7F7"/>
              </a:solidFill>
              <a:latin typeface="Montserrat"/>
            </a:endParaRPr>
          </a:p>
          <a:p>
            <a:pPr>
              <a:lnSpc>
                <a:spcPts val="2800"/>
              </a:lnSpc>
            </a:pPr>
            <a:r>
              <a:rPr lang="en-US" sz="2000">
                <a:solidFill>
                  <a:srgbClr val="F7F7F7"/>
                </a:solidFill>
                <a:latin typeface="Montserrat"/>
              </a:rPr>
              <a:t>The project involves replacing a historic building with a sustainable, cutting-edge industrial facility, covering 90,000 square feet. </a:t>
            </a:r>
          </a:p>
          <a:p>
            <a:pPr>
              <a:lnSpc>
                <a:spcPts val="2800"/>
              </a:lnSpc>
            </a:pPr>
            <a:endParaRPr lang="en-US" sz="2000">
              <a:solidFill>
                <a:srgbClr val="F7F7F7"/>
              </a:solidFill>
              <a:latin typeface="Montserrat"/>
            </a:endParaRPr>
          </a:p>
          <a:p>
            <a:pPr>
              <a:lnSpc>
                <a:spcPts val="2800"/>
              </a:lnSpc>
            </a:pPr>
            <a:r>
              <a:rPr lang="en-US" sz="2000">
                <a:solidFill>
                  <a:srgbClr val="F7F7F7"/>
                </a:solidFill>
                <a:latin typeface="Montserrat"/>
              </a:rPr>
              <a:t>The goal is to secure 100% net leases for each floor of this state of the art building. Market analysis highlights strong supply-demand dynamics in the borough, despite subdued net absorption in the Navy Yard. </a:t>
            </a:r>
          </a:p>
          <a:p>
            <a:pPr>
              <a:lnSpc>
                <a:spcPts val="2800"/>
              </a:lnSpc>
            </a:pPr>
            <a:endParaRPr lang="en-US" sz="2000">
              <a:solidFill>
                <a:srgbClr val="F7F7F7"/>
              </a:solidFill>
              <a:latin typeface="Montserrat"/>
            </a:endParaRPr>
          </a:p>
          <a:p>
            <a:pPr>
              <a:lnSpc>
                <a:spcPts val="2800"/>
              </a:lnSpc>
            </a:pPr>
            <a:r>
              <a:rPr lang="en-US" sz="2000">
                <a:solidFill>
                  <a:srgbClr val="F7F7F7"/>
                </a:solidFill>
                <a:latin typeface="Montserrat"/>
              </a:rPr>
              <a:t>Supported by the area's demographic density and attractive local tax incentives, this venture presents a unique opportunity for substantial returns in one of America's most sought-after industrial markets.</a:t>
            </a:r>
          </a:p>
          <a:p>
            <a:pPr>
              <a:lnSpc>
                <a:spcPts val="2800"/>
              </a:lnSpc>
            </a:pPr>
            <a:endParaRPr lang="en-US" sz="2000">
              <a:solidFill>
                <a:srgbClr val="F7F7F7"/>
              </a:solidFill>
              <a:latin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9642981" y="5087969"/>
            <a:ext cx="6416925" cy="1333075"/>
          </a:xfrm>
          <a:prstGeom prst="rect">
            <a:avLst/>
          </a:prstGeom>
        </p:spPr>
        <p:txBody>
          <a:bodyPr lIns="0" tIns="0" rIns="0" bIns="0" rtlCol="0" anchor="t">
            <a:spAutoFit/>
          </a:bodyPr>
          <a:lstStyle/>
          <a:p>
            <a:pPr marL="390978" lvl="1" indent="-195489">
              <a:lnSpc>
                <a:spcPts val="2173"/>
              </a:lnSpc>
              <a:buFont typeface="Arial"/>
              <a:buChar char="•"/>
            </a:pPr>
            <a:r>
              <a:rPr lang="en-US" sz="1810">
                <a:solidFill>
                  <a:srgbClr val="FFFFFF"/>
                </a:solidFill>
                <a:latin typeface="Hero"/>
              </a:rPr>
              <a:t>Mitigant: Regular market analysis to anticipate and adapt to changes.</a:t>
            </a:r>
          </a:p>
          <a:p>
            <a:pPr>
              <a:lnSpc>
                <a:spcPts val="2173"/>
              </a:lnSpc>
            </a:pPr>
            <a:endParaRPr lang="en-US" sz="1810">
              <a:solidFill>
                <a:srgbClr val="FFFFFF"/>
              </a:solidFill>
              <a:latin typeface="Hero"/>
            </a:endParaRPr>
          </a:p>
          <a:p>
            <a:pPr marL="390978" lvl="1" indent="-195489">
              <a:lnSpc>
                <a:spcPts val="2173"/>
              </a:lnSpc>
              <a:spcBef>
                <a:spcPct val="0"/>
              </a:spcBef>
              <a:buFont typeface="Arial"/>
              <a:buChar char="•"/>
            </a:pPr>
            <a:r>
              <a:rPr lang="en-US" sz="1810">
                <a:solidFill>
                  <a:srgbClr val="FFFFFF"/>
                </a:solidFill>
                <a:latin typeface="Hero"/>
              </a:rPr>
              <a:t>Mitigant: Diversify investment to minimize impact of market volatility.</a:t>
            </a:r>
          </a:p>
        </p:txBody>
      </p:sp>
      <p:sp>
        <p:nvSpPr>
          <p:cNvPr id="3" name="TextBox 3"/>
          <p:cNvSpPr txBox="1"/>
          <p:nvPr/>
        </p:nvSpPr>
        <p:spPr>
          <a:xfrm>
            <a:off x="3048459" y="5592638"/>
            <a:ext cx="5435106" cy="323737"/>
          </a:xfrm>
          <a:prstGeom prst="rect">
            <a:avLst/>
          </a:prstGeom>
        </p:spPr>
        <p:txBody>
          <a:bodyPr lIns="0" tIns="0" rIns="0" bIns="0" rtlCol="0" anchor="t">
            <a:spAutoFit/>
          </a:bodyPr>
          <a:lstStyle/>
          <a:p>
            <a:pPr marL="0" lvl="0" indent="0">
              <a:lnSpc>
                <a:spcPts val="2577"/>
              </a:lnSpc>
              <a:spcBef>
                <a:spcPct val="0"/>
              </a:spcBef>
            </a:pPr>
            <a:r>
              <a:rPr lang="en-US" sz="2148" u="none" strike="noStrike">
                <a:solidFill>
                  <a:srgbClr val="FFFFFF"/>
                </a:solidFill>
                <a:latin typeface="Hero"/>
              </a:rPr>
              <a:t>Risk: Fluctuating Market Conditions</a:t>
            </a:r>
          </a:p>
        </p:txBody>
      </p:sp>
      <p:sp>
        <p:nvSpPr>
          <p:cNvPr id="4" name="TextBox 4"/>
          <p:cNvSpPr txBox="1"/>
          <p:nvPr/>
        </p:nvSpPr>
        <p:spPr>
          <a:xfrm>
            <a:off x="9642981" y="7844892"/>
            <a:ext cx="6416925" cy="533230"/>
          </a:xfrm>
          <a:prstGeom prst="rect">
            <a:avLst/>
          </a:prstGeom>
        </p:spPr>
        <p:txBody>
          <a:bodyPr lIns="0" tIns="0" rIns="0" bIns="0" rtlCol="0" anchor="t">
            <a:spAutoFit/>
          </a:bodyPr>
          <a:lstStyle/>
          <a:p>
            <a:pPr marL="390978" lvl="1" indent="-195489">
              <a:lnSpc>
                <a:spcPts val="2173"/>
              </a:lnSpc>
              <a:spcBef>
                <a:spcPct val="0"/>
              </a:spcBef>
              <a:buFont typeface="Arial"/>
              <a:buChar char="•"/>
            </a:pPr>
            <a:r>
              <a:rPr lang="en-US" sz="1810" u="none" strike="noStrike">
                <a:solidFill>
                  <a:srgbClr val="FFFFFF"/>
                </a:solidFill>
                <a:latin typeface="Hero"/>
              </a:rPr>
              <a:t>Mitigant: Lock in fixed-rate financing options at well below the stabilized value of the property</a:t>
            </a:r>
          </a:p>
        </p:txBody>
      </p:sp>
      <p:sp>
        <p:nvSpPr>
          <p:cNvPr id="5" name="TextBox 5"/>
          <p:cNvSpPr txBox="1"/>
          <p:nvPr/>
        </p:nvSpPr>
        <p:spPr>
          <a:xfrm>
            <a:off x="869880" y="2994866"/>
            <a:ext cx="16389420" cy="750300"/>
          </a:xfrm>
          <a:prstGeom prst="rect">
            <a:avLst/>
          </a:prstGeom>
        </p:spPr>
        <p:txBody>
          <a:bodyPr lIns="0" tIns="0" rIns="0" bIns="0" rtlCol="0" anchor="t">
            <a:spAutoFit/>
          </a:bodyPr>
          <a:lstStyle/>
          <a:p>
            <a:pPr marL="0" lvl="0" indent="0" algn="ctr">
              <a:lnSpc>
                <a:spcPts val="5464"/>
              </a:lnSpc>
              <a:spcBef>
                <a:spcPct val="0"/>
              </a:spcBef>
            </a:pPr>
            <a:r>
              <a:rPr lang="en-US" sz="6072">
                <a:solidFill>
                  <a:srgbClr val="FFFFFF"/>
                </a:solidFill>
                <a:latin typeface="Hero"/>
              </a:rPr>
              <a:t>FINANCING RISK</a:t>
            </a:r>
          </a:p>
        </p:txBody>
      </p:sp>
      <p:sp>
        <p:nvSpPr>
          <p:cNvPr id="6" name="TextBox 6"/>
          <p:cNvSpPr txBox="1"/>
          <p:nvPr/>
        </p:nvSpPr>
        <p:spPr>
          <a:xfrm>
            <a:off x="2696407" y="8001613"/>
            <a:ext cx="5435215" cy="267414"/>
          </a:xfrm>
          <a:prstGeom prst="rect">
            <a:avLst/>
          </a:prstGeom>
        </p:spPr>
        <p:txBody>
          <a:bodyPr lIns="0" tIns="0" rIns="0" bIns="0" rtlCol="0" anchor="t">
            <a:spAutoFit/>
          </a:bodyPr>
          <a:lstStyle/>
          <a:p>
            <a:pPr marL="0" lvl="0" indent="0" algn="ctr">
              <a:lnSpc>
                <a:spcPts val="2017"/>
              </a:lnSpc>
              <a:spcBef>
                <a:spcPct val="0"/>
              </a:spcBef>
            </a:pPr>
            <a:r>
              <a:rPr lang="en-US" sz="2123" u="none" strike="noStrike">
                <a:solidFill>
                  <a:srgbClr val="FFFFFF"/>
                </a:solidFill>
                <a:latin typeface="Hero"/>
              </a:rPr>
              <a:t>Risk: Fluctuating Loan</a:t>
            </a:r>
          </a:p>
        </p:txBody>
      </p:sp>
      <p:sp>
        <p:nvSpPr>
          <p:cNvPr id="7" name="AutoShape 7"/>
          <p:cNvSpPr/>
          <p:nvPr/>
        </p:nvSpPr>
        <p:spPr>
          <a:xfrm>
            <a:off x="1797209" y="6905937"/>
            <a:ext cx="14534762" cy="0"/>
          </a:xfrm>
          <a:prstGeom prst="line">
            <a:avLst/>
          </a:prstGeom>
          <a:ln w="19050" cap="flat">
            <a:solidFill>
              <a:srgbClr val="FFFFFF"/>
            </a:solidFill>
            <a:prstDash val="solid"/>
            <a:headEnd type="none" w="sm" len="sm"/>
            <a:tailEnd type="none" w="sm" len="sm"/>
          </a:ln>
        </p:spPr>
        <p:txBody>
          <a:bodyPr/>
          <a:lstStyle/>
          <a:p>
            <a:endParaRPr lang="en-US"/>
          </a:p>
        </p:txBody>
      </p:sp>
      <p:sp>
        <p:nvSpPr>
          <p:cNvPr id="8" name="AutoShape 8"/>
          <p:cNvSpPr/>
          <p:nvPr/>
        </p:nvSpPr>
        <p:spPr>
          <a:xfrm flipV="1">
            <a:off x="9064590" y="4783391"/>
            <a:ext cx="0" cy="4905191"/>
          </a:xfrm>
          <a:prstGeom prst="line">
            <a:avLst/>
          </a:prstGeom>
          <a:ln w="19050"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106515" y="4222432"/>
            <a:ext cx="10074970" cy="1651635"/>
          </a:xfrm>
          <a:prstGeom prst="rect">
            <a:avLst/>
          </a:prstGeom>
        </p:spPr>
        <p:txBody>
          <a:bodyPr lIns="0" tIns="0" rIns="0" bIns="0" rtlCol="0" anchor="t">
            <a:spAutoFit/>
          </a:bodyPr>
          <a:lstStyle/>
          <a:p>
            <a:pPr algn="ctr">
              <a:lnSpc>
                <a:spcPts val="13439"/>
              </a:lnSpc>
            </a:pPr>
            <a:r>
              <a:rPr lang="en-US" sz="9600">
                <a:solidFill>
                  <a:srgbClr val="FFFFFF"/>
                </a:solidFill>
                <a:latin typeface="Raleway Heavy"/>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350229" y="3853761"/>
            <a:ext cx="13909071" cy="2779503"/>
          </a:xfrm>
          <a:prstGeom prst="rect">
            <a:avLst/>
          </a:prstGeom>
        </p:spPr>
        <p:txBody>
          <a:bodyPr lIns="0" tIns="0" rIns="0" bIns="0" rtlCol="0" anchor="t">
            <a:spAutoFit/>
          </a:bodyPr>
          <a:lstStyle/>
          <a:p>
            <a:pPr>
              <a:lnSpc>
                <a:spcPts val="10699"/>
              </a:lnSpc>
            </a:pPr>
            <a:r>
              <a:rPr lang="en-US" sz="10699">
                <a:solidFill>
                  <a:srgbClr val="FFFFFF"/>
                </a:solidFill>
                <a:latin typeface="Hero"/>
              </a:rPr>
              <a:t>DEMOGRAPHIC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449206" y="2708907"/>
            <a:ext cx="3550804" cy="4974857"/>
          </a:xfrm>
          <a:custGeom>
            <a:avLst/>
            <a:gdLst/>
            <a:ahLst/>
            <a:cxnLst/>
            <a:rect l="l" t="t" r="r" b="b"/>
            <a:pathLst>
              <a:path w="3550804" h="4974857">
                <a:moveTo>
                  <a:pt x="0" y="0"/>
                </a:moveTo>
                <a:lnTo>
                  <a:pt x="3550805" y="0"/>
                </a:lnTo>
                <a:lnTo>
                  <a:pt x="3550805" y="4974857"/>
                </a:lnTo>
                <a:lnTo>
                  <a:pt x="0" y="4974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4255912"/>
            <a:ext cx="1949580" cy="1272101"/>
          </a:xfrm>
          <a:custGeom>
            <a:avLst/>
            <a:gdLst/>
            <a:ahLst/>
            <a:cxnLst/>
            <a:rect l="l" t="t" r="r" b="b"/>
            <a:pathLst>
              <a:path w="1949580" h="1272101">
                <a:moveTo>
                  <a:pt x="0" y="0"/>
                </a:moveTo>
                <a:lnTo>
                  <a:pt x="1949580" y="0"/>
                </a:lnTo>
                <a:lnTo>
                  <a:pt x="1949580" y="1272101"/>
                </a:lnTo>
                <a:lnTo>
                  <a:pt x="0" y="1272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798377" y="4255912"/>
            <a:ext cx="772934" cy="1350102"/>
          </a:xfrm>
          <a:custGeom>
            <a:avLst/>
            <a:gdLst/>
            <a:ahLst/>
            <a:cxnLst/>
            <a:rect l="l" t="t" r="r" b="b"/>
            <a:pathLst>
              <a:path w="772934" h="1350102">
                <a:moveTo>
                  <a:pt x="0" y="0"/>
                </a:moveTo>
                <a:lnTo>
                  <a:pt x="772934" y="0"/>
                </a:lnTo>
                <a:lnTo>
                  <a:pt x="772934" y="1350102"/>
                </a:lnTo>
                <a:lnTo>
                  <a:pt x="0" y="135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3117072" y="3907974"/>
            <a:ext cx="2308211" cy="1517912"/>
          </a:xfrm>
          <a:prstGeom prst="rect">
            <a:avLst/>
          </a:prstGeom>
        </p:spPr>
        <p:txBody>
          <a:bodyPr lIns="0" tIns="0" rIns="0" bIns="0" rtlCol="0" anchor="t">
            <a:spAutoFit/>
          </a:bodyPr>
          <a:lstStyle/>
          <a:p>
            <a:pPr>
              <a:lnSpc>
                <a:spcPts val="12421"/>
              </a:lnSpc>
            </a:pPr>
            <a:r>
              <a:rPr lang="en-US" sz="8872">
                <a:solidFill>
                  <a:srgbClr val="FFFFFF"/>
                </a:solidFill>
                <a:latin typeface="Hero"/>
              </a:rPr>
              <a:t>34.6</a:t>
            </a:r>
          </a:p>
        </p:txBody>
      </p:sp>
      <p:sp>
        <p:nvSpPr>
          <p:cNvPr id="6" name="TextBox 6"/>
          <p:cNvSpPr txBox="1"/>
          <p:nvPr/>
        </p:nvSpPr>
        <p:spPr>
          <a:xfrm>
            <a:off x="3117072" y="5258632"/>
            <a:ext cx="2582312" cy="269382"/>
          </a:xfrm>
          <a:prstGeom prst="rect">
            <a:avLst/>
          </a:prstGeom>
        </p:spPr>
        <p:txBody>
          <a:bodyPr lIns="0" tIns="0" rIns="0" bIns="0" rtlCol="0" anchor="t">
            <a:spAutoFit/>
          </a:bodyPr>
          <a:lstStyle/>
          <a:p>
            <a:pPr>
              <a:lnSpc>
                <a:spcPts val="2133"/>
              </a:lnSpc>
            </a:pPr>
            <a:r>
              <a:rPr lang="en-US" sz="1524">
                <a:solidFill>
                  <a:srgbClr val="FFFFFF"/>
                </a:solidFill>
                <a:latin typeface="Hero"/>
              </a:rPr>
              <a:t>Mean travel time to work </a:t>
            </a:r>
          </a:p>
        </p:txBody>
      </p:sp>
      <p:sp>
        <p:nvSpPr>
          <p:cNvPr id="7" name="TextBox 7"/>
          <p:cNvSpPr txBox="1"/>
          <p:nvPr/>
        </p:nvSpPr>
        <p:spPr>
          <a:xfrm>
            <a:off x="6903647" y="3913511"/>
            <a:ext cx="1937863" cy="1282824"/>
          </a:xfrm>
          <a:prstGeom prst="rect">
            <a:avLst/>
          </a:prstGeom>
        </p:spPr>
        <p:txBody>
          <a:bodyPr lIns="0" tIns="0" rIns="0" bIns="0" rtlCol="0" anchor="t">
            <a:spAutoFit/>
          </a:bodyPr>
          <a:lstStyle/>
          <a:p>
            <a:pPr>
              <a:lnSpc>
                <a:spcPts val="10428"/>
              </a:lnSpc>
            </a:pPr>
            <a:r>
              <a:rPr lang="en-US" sz="7449">
                <a:solidFill>
                  <a:srgbClr val="FFFFFF"/>
                </a:solidFill>
                <a:latin typeface="Hero"/>
              </a:rPr>
              <a:t>75%</a:t>
            </a:r>
          </a:p>
        </p:txBody>
      </p:sp>
      <p:sp>
        <p:nvSpPr>
          <p:cNvPr id="8" name="TextBox 8"/>
          <p:cNvSpPr txBox="1"/>
          <p:nvPr/>
        </p:nvSpPr>
        <p:spPr>
          <a:xfrm>
            <a:off x="6673052" y="5066640"/>
            <a:ext cx="1880620" cy="539374"/>
          </a:xfrm>
          <a:prstGeom prst="rect">
            <a:avLst/>
          </a:prstGeom>
        </p:spPr>
        <p:txBody>
          <a:bodyPr lIns="0" tIns="0" rIns="0" bIns="0" rtlCol="0" anchor="t">
            <a:spAutoFit/>
          </a:bodyPr>
          <a:lstStyle/>
          <a:p>
            <a:pPr>
              <a:lnSpc>
                <a:spcPts val="2133"/>
              </a:lnSpc>
            </a:pPr>
            <a:r>
              <a:rPr lang="en-US" sz="1524">
                <a:solidFill>
                  <a:srgbClr val="FFFFFF"/>
                </a:solidFill>
                <a:latin typeface="Hero"/>
              </a:rPr>
              <a:t>Car-free commute (% of commuters) </a:t>
            </a:r>
          </a:p>
        </p:txBody>
      </p:sp>
      <p:grpSp>
        <p:nvGrpSpPr>
          <p:cNvPr id="9" name="Group 9"/>
          <p:cNvGrpSpPr/>
          <p:nvPr/>
        </p:nvGrpSpPr>
        <p:grpSpPr>
          <a:xfrm>
            <a:off x="8936760" y="4182291"/>
            <a:ext cx="5410961" cy="1726052"/>
            <a:chOff x="0" y="0"/>
            <a:chExt cx="7214614" cy="2301402"/>
          </a:xfrm>
        </p:grpSpPr>
        <p:sp>
          <p:nvSpPr>
            <p:cNvPr id="10" name="Freeform 10"/>
            <p:cNvSpPr/>
            <p:nvPr/>
          </p:nvSpPr>
          <p:spPr>
            <a:xfrm>
              <a:off x="0" y="165204"/>
              <a:ext cx="1668351" cy="1668351"/>
            </a:xfrm>
            <a:custGeom>
              <a:avLst/>
              <a:gdLst/>
              <a:ahLst/>
              <a:cxnLst/>
              <a:rect l="l" t="t" r="r" b="b"/>
              <a:pathLst>
                <a:path w="1668351" h="1668351">
                  <a:moveTo>
                    <a:pt x="0" y="0"/>
                  </a:moveTo>
                  <a:lnTo>
                    <a:pt x="1668351" y="0"/>
                  </a:lnTo>
                  <a:lnTo>
                    <a:pt x="1668351" y="1668350"/>
                  </a:lnTo>
                  <a:lnTo>
                    <a:pt x="0" y="16683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1830694" y="932348"/>
              <a:ext cx="4470218" cy="1369054"/>
            </a:xfrm>
            <a:prstGeom prst="rect">
              <a:avLst/>
            </a:prstGeom>
          </p:spPr>
          <p:txBody>
            <a:bodyPr lIns="0" tIns="0" rIns="0" bIns="0" rtlCol="0" anchor="t">
              <a:spAutoFit/>
            </a:bodyPr>
            <a:lstStyle/>
            <a:p>
              <a:pPr>
                <a:lnSpc>
                  <a:spcPts val="2777"/>
                </a:lnSpc>
              </a:pPr>
              <a:endParaRPr/>
            </a:p>
            <a:p>
              <a:pPr>
                <a:lnSpc>
                  <a:spcPts val="2777"/>
                </a:lnSpc>
              </a:pPr>
              <a:r>
                <a:rPr lang="en-US" sz="1983">
                  <a:solidFill>
                    <a:srgbClr val="FFFFFF"/>
                  </a:solidFill>
                  <a:latin typeface="Montserrat"/>
                </a:rPr>
                <a:t>Unemployment rate </a:t>
              </a:r>
            </a:p>
            <a:p>
              <a:pPr>
                <a:lnSpc>
                  <a:spcPts val="2777"/>
                </a:lnSpc>
              </a:pPr>
              <a:endParaRPr lang="en-US" sz="1983">
                <a:solidFill>
                  <a:srgbClr val="FFFFFF"/>
                </a:solidFill>
                <a:latin typeface="Montserrat"/>
              </a:endParaRPr>
            </a:p>
          </p:txBody>
        </p:sp>
        <p:sp>
          <p:nvSpPr>
            <p:cNvPr id="12" name="TextBox 12"/>
            <p:cNvSpPr txBox="1"/>
            <p:nvPr/>
          </p:nvSpPr>
          <p:spPr>
            <a:xfrm>
              <a:off x="1830694" y="-152400"/>
              <a:ext cx="5383921" cy="1659633"/>
            </a:xfrm>
            <a:prstGeom prst="rect">
              <a:avLst/>
            </a:prstGeom>
          </p:spPr>
          <p:txBody>
            <a:bodyPr lIns="0" tIns="0" rIns="0" bIns="0" rtlCol="0" anchor="t">
              <a:spAutoFit/>
            </a:bodyPr>
            <a:lstStyle/>
            <a:p>
              <a:pPr>
                <a:lnSpc>
                  <a:spcPts val="10428"/>
                </a:lnSpc>
              </a:pPr>
              <a:r>
                <a:rPr lang="en-US" sz="7449">
                  <a:solidFill>
                    <a:srgbClr val="FFFFFF"/>
                  </a:solidFill>
                  <a:latin typeface="Hero"/>
                </a:rPr>
                <a:t>10.95%</a:t>
              </a:r>
            </a:p>
          </p:txBody>
        </p:sp>
      </p:grpSp>
      <p:grpSp>
        <p:nvGrpSpPr>
          <p:cNvPr id="13" name="Group 13"/>
          <p:cNvGrpSpPr/>
          <p:nvPr/>
        </p:nvGrpSpPr>
        <p:grpSpPr>
          <a:xfrm>
            <a:off x="2978280" y="6077012"/>
            <a:ext cx="8673797" cy="1935061"/>
            <a:chOff x="0" y="0"/>
            <a:chExt cx="11565063" cy="2580082"/>
          </a:xfrm>
        </p:grpSpPr>
        <p:sp>
          <p:nvSpPr>
            <p:cNvPr id="14" name="Freeform 14"/>
            <p:cNvSpPr/>
            <p:nvPr/>
          </p:nvSpPr>
          <p:spPr>
            <a:xfrm>
              <a:off x="9069756" y="142277"/>
              <a:ext cx="2495307" cy="2430445"/>
            </a:xfrm>
            <a:custGeom>
              <a:avLst/>
              <a:gdLst/>
              <a:ahLst/>
              <a:cxnLst/>
              <a:rect l="l" t="t" r="r" b="b"/>
              <a:pathLst>
                <a:path w="2495307" h="2430445">
                  <a:moveTo>
                    <a:pt x="0" y="0"/>
                  </a:moveTo>
                  <a:lnTo>
                    <a:pt x="2495307" y="0"/>
                  </a:lnTo>
                  <a:lnTo>
                    <a:pt x="2495307" y="2430445"/>
                  </a:lnTo>
                  <a:lnTo>
                    <a:pt x="0" y="24304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5"/>
            <p:cNvSpPr txBox="1"/>
            <p:nvPr/>
          </p:nvSpPr>
          <p:spPr>
            <a:xfrm>
              <a:off x="56986" y="-104775"/>
              <a:ext cx="8312753" cy="1166683"/>
            </a:xfrm>
            <a:prstGeom prst="rect">
              <a:avLst/>
            </a:prstGeom>
          </p:spPr>
          <p:txBody>
            <a:bodyPr lIns="0" tIns="0" rIns="0" bIns="0" rtlCol="0" anchor="t">
              <a:spAutoFit/>
            </a:bodyPr>
            <a:lstStyle/>
            <a:p>
              <a:pPr>
                <a:lnSpc>
                  <a:spcPts val="7347"/>
                </a:lnSpc>
              </a:pPr>
              <a:r>
                <a:rPr lang="en-US" sz="5248">
                  <a:solidFill>
                    <a:srgbClr val="FFFFFF"/>
                  </a:solidFill>
                  <a:latin typeface="Hero"/>
                </a:rPr>
                <a:t>Serious crime rate </a:t>
              </a:r>
            </a:p>
          </p:txBody>
        </p:sp>
        <p:sp>
          <p:nvSpPr>
            <p:cNvPr id="16" name="TextBox 16"/>
            <p:cNvSpPr txBox="1"/>
            <p:nvPr/>
          </p:nvSpPr>
          <p:spPr>
            <a:xfrm>
              <a:off x="56986" y="1094974"/>
              <a:ext cx="10206757" cy="726020"/>
            </a:xfrm>
            <a:prstGeom prst="rect">
              <a:avLst/>
            </a:prstGeom>
          </p:spPr>
          <p:txBody>
            <a:bodyPr lIns="0" tIns="0" rIns="0" bIns="0" rtlCol="0" anchor="t">
              <a:spAutoFit/>
            </a:bodyPr>
            <a:lstStyle/>
            <a:p>
              <a:pPr>
                <a:lnSpc>
                  <a:spcPts val="4562"/>
                </a:lnSpc>
              </a:pPr>
              <a:r>
                <a:rPr lang="en-US" sz="3258">
                  <a:solidFill>
                    <a:srgbClr val="FFFFFF"/>
                  </a:solidFill>
                  <a:latin typeface="Hero"/>
                </a:rPr>
                <a:t>14.1 per 1,000 residents in Brooklyn</a:t>
              </a:r>
            </a:p>
          </p:txBody>
        </p:sp>
        <p:sp>
          <p:nvSpPr>
            <p:cNvPr id="17" name="TextBox 17"/>
            <p:cNvSpPr txBox="1"/>
            <p:nvPr/>
          </p:nvSpPr>
          <p:spPr>
            <a:xfrm>
              <a:off x="0" y="1854061"/>
              <a:ext cx="10206757" cy="726020"/>
            </a:xfrm>
            <a:prstGeom prst="rect">
              <a:avLst/>
            </a:prstGeom>
          </p:spPr>
          <p:txBody>
            <a:bodyPr lIns="0" tIns="0" rIns="0" bIns="0" rtlCol="0" anchor="t">
              <a:spAutoFit/>
            </a:bodyPr>
            <a:lstStyle/>
            <a:p>
              <a:pPr>
                <a:lnSpc>
                  <a:spcPts val="4562"/>
                </a:lnSpc>
              </a:pPr>
              <a:r>
                <a:rPr lang="en-US" sz="3258">
                  <a:solidFill>
                    <a:srgbClr val="FFFFFF"/>
                  </a:solidFill>
                  <a:latin typeface="Hero"/>
                </a:rPr>
                <a:t>14.2 per 1,000 residents in NYC</a:t>
              </a:r>
            </a:p>
          </p:txBody>
        </p:sp>
      </p:grpSp>
      <p:sp>
        <p:nvSpPr>
          <p:cNvPr id="18" name="TextBox 18"/>
          <p:cNvSpPr txBox="1"/>
          <p:nvPr/>
        </p:nvSpPr>
        <p:spPr>
          <a:xfrm>
            <a:off x="-403619" y="449426"/>
            <a:ext cx="19095239" cy="1195046"/>
          </a:xfrm>
          <a:prstGeom prst="rect">
            <a:avLst/>
          </a:prstGeom>
        </p:spPr>
        <p:txBody>
          <a:bodyPr lIns="0" tIns="0" rIns="0" bIns="0" rtlCol="0" anchor="t">
            <a:spAutoFit/>
          </a:bodyPr>
          <a:lstStyle/>
          <a:p>
            <a:pPr algn="ctr">
              <a:lnSpc>
                <a:spcPts val="9897"/>
              </a:lnSpc>
              <a:spcBef>
                <a:spcPct val="0"/>
              </a:spcBef>
            </a:pPr>
            <a:r>
              <a:rPr lang="en-US" sz="7069">
                <a:solidFill>
                  <a:srgbClr val="FFFFFF"/>
                </a:solidFill>
                <a:latin typeface="Montserrat"/>
              </a:rPr>
              <a:t>Demographic &amp; Statistics</a:t>
            </a:r>
          </a:p>
        </p:txBody>
      </p:sp>
      <p:grpSp>
        <p:nvGrpSpPr>
          <p:cNvPr id="19" name="Group 19"/>
          <p:cNvGrpSpPr/>
          <p:nvPr/>
        </p:nvGrpSpPr>
        <p:grpSpPr>
          <a:xfrm>
            <a:off x="2384412" y="2078561"/>
            <a:ext cx="9441644" cy="1672548"/>
            <a:chOff x="0" y="0"/>
            <a:chExt cx="12588859" cy="2230064"/>
          </a:xfrm>
        </p:grpSpPr>
        <p:sp>
          <p:nvSpPr>
            <p:cNvPr id="20" name="TextBox 20"/>
            <p:cNvSpPr txBox="1"/>
            <p:nvPr/>
          </p:nvSpPr>
          <p:spPr>
            <a:xfrm>
              <a:off x="5414690" y="-219075"/>
              <a:ext cx="1335814" cy="2449139"/>
            </a:xfrm>
            <a:prstGeom prst="rect">
              <a:avLst/>
            </a:prstGeom>
          </p:spPr>
          <p:txBody>
            <a:bodyPr lIns="0" tIns="0" rIns="0" bIns="0" rtlCol="0" anchor="t">
              <a:spAutoFit/>
            </a:bodyPr>
            <a:lstStyle/>
            <a:p>
              <a:pPr>
                <a:lnSpc>
                  <a:spcPts val="15526"/>
                </a:lnSpc>
              </a:pPr>
              <a:r>
                <a:rPr lang="en-US" sz="11090">
                  <a:solidFill>
                    <a:srgbClr val="FFFFFF"/>
                  </a:solidFill>
                  <a:latin typeface="Montserrat"/>
                </a:rPr>
                <a:t>&gt;</a:t>
              </a:r>
            </a:p>
          </p:txBody>
        </p:sp>
        <p:sp>
          <p:nvSpPr>
            <p:cNvPr id="21" name="TextBox 21"/>
            <p:cNvSpPr txBox="1"/>
            <p:nvPr/>
          </p:nvSpPr>
          <p:spPr>
            <a:xfrm>
              <a:off x="0" y="-152400"/>
              <a:ext cx="5414690" cy="1600621"/>
            </a:xfrm>
            <a:prstGeom prst="rect">
              <a:avLst/>
            </a:prstGeom>
          </p:spPr>
          <p:txBody>
            <a:bodyPr lIns="0" tIns="0" rIns="0" bIns="0" rtlCol="0" anchor="t">
              <a:spAutoFit/>
            </a:bodyPr>
            <a:lstStyle/>
            <a:p>
              <a:pPr>
                <a:lnSpc>
                  <a:spcPts val="10020"/>
                </a:lnSpc>
              </a:pPr>
              <a:r>
                <a:rPr lang="en-US" sz="7157">
                  <a:solidFill>
                    <a:srgbClr val="FFFFFF"/>
                  </a:solidFill>
                  <a:latin typeface="Hero"/>
                </a:rPr>
                <a:t>$107,630</a:t>
              </a:r>
            </a:p>
          </p:txBody>
        </p:sp>
        <p:sp>
          <p:nvSpPr>
            <p:cNvPr id="22" name="TextBox 22"/>
            <p:cNvSpPr txBox="1"/>
            <p:nvPr/>
          </p:nvSpPr>
          <p:spPr>
            <a:xfrm>
              <a:off x="0" y="1300085"/>
              <a:ext cx="5126835" cy="346847"/>
            </a:xfrm>
            <a:prstGeom prst="rect">
              <a:avLst/>
            </a:prstGeom>
          </p:spPr>
          <p:txBody>
            <a:bodyPr lIns="0" tIns="0" rIns="0" bIns="0" rtlCol="0" anchor="t">
              <a:spAutoFit/>
            </a:bodyPr>
            <a:lstStyle/>
            <a:p>
              <a:pPr>
                <a:lnSpc>
                  <a:spcPts val="2146"/>
                </a:lnSpc>
              </a:pPr>
              <a:r>
                <a:rPr lang="en-US" sz="1533">
                  <a:solidFill>
                    <a:srgbClr val="FFFFFF"/>
                  </a:solidFill>
                  <a:latin typeface="Hero"/>
                </a:rPr>
                <a:t>Median Household Income of Brooklyn</a:t>
              </a:r>
            </a:p>
          </p:txBody>
        </p:sp>
        <p:sp>
          <p:nvSpPr>
            <p:cNvPr id="23" name="TextBox 23"/>
            <p:cNvSpPr txBox="1"/>
            <p:nvPr/>
          </p:nvSpPr>
          <p:spPr>
            <a:xfrm>
              <a:off x="5890162" y="102553"/>
              <a:ext cx="2106506" cy="617059"/>
            </a:xfrm>
            <a:prstGeom prst="rect">
              <a:avLst/>
            </a:prstGeom>
          </p:spPr>
          <p:txBody>
            <a:bodyPr lIns="0" tIns="0" rIns="0" bIns="0" rtlCol="0" anchor="t">
              <a:spAutoFit/>
            </a:bodyPr>
            <a:lstStyle/>
            <a:p>
              <a:pPr>
                <a:lnSpc>
                  <a:spcPts val="3898"/>
                </a:lnSpc>
              </a:pPr>
              <a:r>
                <a:rPr lang="en-US" sz="2784">
                  <a:solidFill>
                    <a:srgbClr val="FFFFFF"/>
                  </a:solidFill>
                  <a:latin typeface="Montserrat"/>
                </a:rPr>
                <a:t>49%</a:t>
              </a:r>
            </a:p>
          </p:txBody>
        </p:sp>
        <p:sp>
          <p:nvSpPr>
            <p:cNvPr id="24" name="TextBox 24"/>
            <p:cNvSpPr txBox="1"/>
            <p:nvPr/>
          </p:nvSpPr>
          <p:spPr>
            <a:xfrm>
              <a:off x="7174169" y="-152400"/>
              <a:ext cx="5414690" cy="1600621"/>
            </a:xfrm>
            <a:prstGeom prst="rect">
              <a:avLst/>
            </a:prstGeom>
          </p:spPr>
          <p:txBody>
            <a:bodyPr lIns="0" tIns="0" rIns="0" bIns="0" rtlCol="0" anchor="t">
              <a:spAutoFit/>
            </a:bodyPr>
            <a:lstStyle/>
            <a:p>
              <a:pPr>
                <a:lnSpc>
                  <a:spcPts val="10020"/>
                </a:lnSpc>
              </a:pPr>
              <a:r>
                <a:rPr lang="en-US" sz="7157">
                  <a:solidFill>
                    <a:srgbClr val="FFFFFF"/>
                  </a:solidFill>
                  <a:latin typeface="Hero"/>
                </a:rPr>
                <a:t>$72,150</a:t>
              </a:r>
            </a:p>
          </p:txBody>
        </p:sp>
        <p:sp>
          <p:nvSpPr>
            <p:cNvPr id="25" name="TextBox 25"/>
            <p:cNvSpPr txBox="1"/>
            <p:nvPr/>
          </p:nvSpPr>
          <p:spPr>
            <a:xfrm>
              <a:off x="7174169" y="1454459"/>
              <a:ext cx="5126835" cy="346847"/>
            </a:xfrm>
            <a:prstGeom prst="rect">
              <a:avLst/>
            </a:prstGeom>
          </p:spPr>
          <p:txBody>
            <a:bodyPr lIns="0" tIns="0" rIns="0" bIns="0" rtlCol="0" anchor="t">
              <a:spAutoFit/>
            </a:bodyPr>
            <a:lstStyle/>
            <a:p>
              <a:pPr>
                <a:lnSpc>
                  <a:spcPts val="2146"/>
                </a:lnSpc>
              </a:pPr>
              <a:r>
                <a:rPr lang="en-US" sz="1533">
                  <a:solidFill>
                    <a:srgbClr val="FFFFFF"/>
                  </a:solidFill>
                  <a:latin typeface="Hero"/>
                </a:rPr>
                <a:t>Median Household Income of NYC</a:t>
              </a:r>
            </a:p>
          </p:txBody>
        </p:sp>
      </p:grpSp>
      <p:grpSp>
        <p:nvGrpSpPr>
          <p:cNvPr id="26" name="Group 26"/>
          <p:cNvGrpSpPr/>
          <p:nvPr/>
        </p:nvGrpSpPr>
        <p:grpSpPr>
          <a:xfrm>
            <a:off x="2384412" y="8335923"/>
            <a:ext cx="12683605" cy="1410992"/>
            <a:chOff x="0" y="0"/>
            <a:chExt cx="16911473" cy="1881322"/>
          </a:xfrm>
        </p:grpSpPr>
        <p:sp>
          <p:nvSpPr>
            <p:cNvPr id="27" name="Freeform 27"/>
            <p:cNvSpPr/>
            <p:nvPr/>
          </p:nvSpPr>
          <p:spPr>
            <a:xfrm>
              <a:off x="0" y="144069"/>
              <a:ext cx="1031344" cy="1122551"/>
            </a:xfrm>
            <a:custGeom>
              <a:avLst/>
              <a:gdLst/>
              <a:ahLst/>
              <a:cxnLst/>
              <a:rect l="l" t="t" r="r" b="b"/>
              <a:pathLst>
                <a:path w="1031344" h="1122551">
                  <a:moveTo>
                    <a:pt x="0" y="0"/>
                  </a:moveTo>
                  <a:lnTo>
                    <a:pt x="1031344" y="0"/>
                  </a:lnTo>
                  <a:lnTo>
                    <a:pt x="1031344" y="1122551"/>
                  </a:lnTo>
                  <a:lnTo>
                    <a:pt x="0" y="11225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8" name="TextBox 28"/>
            <p:cNvSpPr txBox="1"/>
            <p:nvPr/>
          </p:nvSpPr>
          <p:spPr>
            <a:xfrm>
              <a:off x="0" y="1350950"/>
              <a:ext cx="5790588" cy="308923"/>
            </a:xfrm>
            <a:prstGeom prst="rect">
              <a:avLst/>
            </a:prstGeom>
          </p:spPr>
          <p:txBody>
            <a:bodyPr lIns="0" tIns="0" rIns="0" bIns="0" rtlCol="0" anchor="t">
              <a:spAutoFit/>
            </a:bodyPr>
            <a:lstStyle/>
            <a:p>
              <a:pPr>
                <a:lnSpc>
                  <a:spcPts val="1939"/>
                </a:lnSpc>
              </a:pPr>
              <a:r>
                <a:rPr lang="en-US" sz="1385">
                  <a:solidFill>
                    <a:srgbClr val="FFFFFF"/>
                  </a:solidFill>
                  <a:latin typeface="Hero"/>
                </a:rPr>
                <a:t>Population Density (1,000 persons per sqaure mile)</a:t>
              </a:r>
            </a:p>
          </p:txBody>
        </p:sp>
        <p:sp>
          <p:nvSpPr>
            <p:cNvPr id="29" name="TextBox 29"/>
            <p:cNvSpPr txBox="1"/>
            <p:nvPr/>
          </p:nvSpPr>
          <p:spPr>
            <a:xfrm>
              <a:off x="1271930" y="-125973"/>
              <a:ext cx="4237820" cy="1472214"/>
            </a:xfrm>
            <a:prstGeom prst="rect">
              <a:avLst/>
            </a:prstGeom>
          </p:spPr>
          <p:txBody>
            <a:bodyPr lIns="0" tIns="0" rIns="0" bIns="0" rtlCol="0" anchor="t">
              <a:spAutoFit/>
            </a:bodyPr>
            <a:lstStyle/>
            <a:p>
              <a:pPr>
                <a:lnSpc>
                  <a:spcPts val="9263"/>
                </a:lnSpc>
              </a:pPr>
              <a:r>
                <a:rPr lang="en-US" sz="6616">
                  <a:solidFill>
                    <a:srgbClr val="FFFFFF"/>
                  </a:solidFill>
                  <a:latin typeface="Hero"/>
                </a:rPr>
                <a:t>Density</a:t>
              </a:r>
            </a:p>
          </p:txBody>
        </p:sp>
        <p:sp>
          <p:nvSpPr>
            <p:cNvPr id="30" name="TextBox 30"/>
            <p:cNvSpPr txBox="1"/>
            <p:nvPr/>
          </p:nvSpPr>
          <p:spPr>
            <a:xfrm>
              <a:off x="6720688" y="75967"/>
              <a:ext cx="1923836" cy="945540"/>
            </a:xfrm>
            <a:prstGeom prst="rect">
              <a:avLst/>
            </a:prstGeom>
          </p:spPr>
          <p:txBody>
            <a:bodyPr lIns="0" tIns="0" rIns="0" bIns="0" rtlCol="0" anchor="t">
              <a:spAutoFit/>
            </a:bodyPr>
            <a:lstStyle/>
            <a:p>
              <a:pPr>
                <a:lnSpc>
                  <a:spcPts val="5949"/>
                </a:lnSpc>
              </a:pPr>
              <a:r>
                <a:rPr lang="en-US" sz="4249">
                  <a:solidFill>
                    <a:srgbClr val="FFFFFF"/>
                  </a:solidFill>
                  <a:latin typeface="Hero"/>
                </a:rPr>
                <a:t>2006</a:t>
              </a:r>
            </a:p>
          </p:txBody>
        </p:sp>
        <p:sp>
          <p:nvSpPr>
            <p:cNvPr id="31" name="TextBox 31"/>
            <p:cNvSpPr txBox="1"/>
            <p:nvPr/>
          </p:nvSpPr>
          <p:spPr>
            <a:xfrm>
              <a:off x="6720688" y="935782"/>
              <a:ext cx="1923836" cy="945540"/>
            </a:xfrm>
            <a:prstGeom prst="rect">
              <a:avLst/>
            </a:prstGeom>
          </p:spPr>
          <p:txBody>
            <a:bodyPr lIns="0" tIns="0" rIns="0" bIns="0" rtlCol="0" anchor="t">
              <a:spAutoFit/>
            </a:bodyPr>
            <a:lstStyle/>
            <a:p>
              <a:pPr>
                <a:lnSpc>
                  <a:spcPts val="5949"/>
                </a:lnSpc>
              </a:pPr>
              <a:r>
                <a:rPr lang="en-US" sz="4249">
                  <a:solidFill>
                    <a:srgbClr val="FFFFFF"/>
                  </a:solidFill>
                  <a:latin typeface="Hero"/>
                </a:rPr>
                <a:t>34.3</a:t>
              </a:r>
            </a:p>
          </p:txBody>
        </p:sp>
        <p:sp>
          <p:nvSpPr>
            <p:cNvPr id="32" name="TextBox 32"/>
            <p:cNvSpPr txBox="1"/>
            <p:nvPr/>
          </p:nvSpPr>
          <p:spPr>
            <a:xfrm>
              <a:off x="9446583" y="100729"/>
              <a:ext cx="1906789" cy="928396"/>
            </a:xfrm>
            <a:prstGeom prst="rect">
              <a:avLst/>
            </a:prstGeom>
          </p:spPr>
          <p:txBody>
            <a:bodyPr lIns="0" tIns="0" rIns="0" bIns="0" rtlCol="0" anchor="t">
              <a:spAutoFit/>
            </a:bodyPr>
            <a:lstStyle/>
            <a:p>
              <a:pPr>
                <a:lnSpc>
                  <a:spcPts val="5896"/>
                </a:lnSpc>
              </a:pPr>
              <a:r>
                <a:rPr lang="en-US" sz="4211">
                  <a:solidFill>
                    <a:srgbClr val="FFFFFF"/>
                  </a:solidFill>
                  <a:latin typeface="Hero"/>
                </a:rPr>
                <a:t>2010</a:t>
              </a:r>
            </a:p>
          </p:txBody>
        </p:sp>
        <p:sp>
          <p:nvSpPr>
            <p:cNvPr id="33" name="TextBox 33"/>
            <p:cNvSpPr txBox="1"/>
            <p:nvPr/>
          </p:nvSpPr>
          <p:spPr>
            <a:xfrm>
              <a:off x="9446583" y="952926"/>
              <a:ext cx="1906789" cy="928396"/>
            </a:xfrm>
            <a:prstGeom prst="rect">
              <a:avLst/>
            </a:prstGeom>
          </p:spPr>
          <p:txBody>
            <a:bodyPr lIns="0" tIns="0" rIns="0" bIns="0" rtlCol="0" anchor="t">
              <a:spAutoFit/>
            </a:bodyPr>
            <a:lstStyle/>
            <a:p>
              <a:pPr>
                <a:lnSpc>
                  <a:spcPts val="5896"/>
                </a:lnSpc>
              </a:pPr>
              <a:r>
                <a:rPr lang="en-US" sz="4211">
                  <a:solidFill>
                    <a:srgbClr val="FFFFFF"/>
                  </a:solidFill>
                  <a:latin typeface="Hero"/>
                </a:rPr>
                <a:t>35.5</a:t>
              </a:r>
            </a:p>
          </p:txBody>
        </p:sp>
        <p:sp>
          <p:nvSpPr>
            <p:cNvPr id="34" name="TextBox 34"/>
            <p:cNvSpPr txBox="1"/>
            <p:nvPr/>
          </p:nvSpPr>
          <p:spPr>
            <a:xfrm>
              <a:off x="12155432" y="100773"/>
              <a:ext cx="1923836" cy="945540"/>
            </a:xfrm>
            <a:prstGeom prst="rect">
              <a:avLst/>
            </a:prstGeom>
          </p:spPr>
          <p:txBody>
            <a:bodyPr lIns="0" tIns="0" rIns="0" bIns="0" rtlCol="0" anchor="t">
              <a:spAutoFit/>
            </a:bodyPr>
            <a:lstStyle/>
            <a:p>
              <a:pPr>
                <a:lnSpc>
                  <a:spcPts val="5949"/>
                </a:lnSpc>
              </a:pPr>
              <a:r>
                <a:rPr lang="en-US" sz="4249">
                  <a:solidFill>
                    <a:srgbClr val="FFFFFF"/>
                  </a:solidFill>
                  <a:latin typeface="Hero"/>
                </a:rPr>
                <a:t>2019</a:t>
              </a:r>
            </a:p>
          </p:txBody>
        </p:sp>
        <p:sp>
          <p:nvSpPr>
            <p:cNvPr id="35" name="TextBox 35"/>
            <p:cNvSpPr txBox="1"/>
            <p:nvPr/>
          </p:nvSpPr>
          <p:spPr>
            <a:xfrm>
              <a:off x="12155432" y="935782"/>
              <a:ext cx="1923836" cy="945540"/>
            </a:xfrm>
            <a:prstGeom prst="rect">
              <a:avLst/>
            </a:prstGeom>
          </p:spPr>
          <p:txBody>
            <a:bodyPr lIns="0" tIns="0" rIns="0" bIns="0" rtlCol="0" anchor="t">
              <a:spAutoFit/>
            </a:bodyPr>
            <a:lstStyle/>
            <a:p>
              <a:pPr>
                <a:lnSpc>
                  <a:spcPts val="5949"/>
                </a:lnSpc>
              </a:pPr>
              <a:r>
                <a:rPr lang="en-US" sz="4249">
                  <a:solidFill>
                    <a:srgbClr val="FFFFFF"/>
                  </a:solidFill>
                  <a:latin typeface="Hero"/>
                </a:rPr>
                <a:t>36.7</a:t>
              </a:r>
            </a:p>
          </p:txBody>
        </p:sp>
        <p:sp>
          <p:nvSpPr>
            <p:cNvPr id="36" name="TextBox 36"/>
            <p:cNvSpPr txBox="1"/>
            <p:nvPr/>
          </p:nvSpPr>
          <p:spPr>
            <a:xfrm>
              <a:off x="14934144" y="75967"/>
              <a:ext cx="1923836" cy="945540"/>
            </a:xfrm>
            <a:prstGeom prst="rect">
              <a:avLst/>
            </a:prstGeom>
          </p:spPr>
          <p:txBody>
            <a:bodyPr lIns="0" tIns="0" rIns="0" bIns="0" rtlCol="0" anchor="t">
              <a:spAutoFit/>
            </a:bodyPr>
            <a:lstStyle/>
            <a:p>
              <a:pPr>
                <a:lnSpc>
                  <a:spcPts val="5949"/>
                </a:lnSpc>
              </a:pPr>
              <a:r>
                <a:rPr lang="en-US" sz="4249">
                  <a:solidFill>
                    <a:srgbClr val="FFFFFF"/>
                  </a:solidFill>
                  <a:latin typeface="Hero"/>
                </a:rPr>
                <a:t>2021</a:t>
              </a:r>
            </a:p>
          </p:txBody>
        </p:sp>
        <p:sp>
          <p:nvSpPr>
            <p:cNvPr id="37" name="TextBox 37"/>
            <p:cNvSpPr txBox="1"/>
            <p:nvPr/>
          </p:nvSpPr>
          <p:spPr>
            <a:xfrm>
              <a:off x="14934144" y="910976"/>
              <a:ext cx="1923836" cy="945540"/>
            </a:xfrm>
            <a:prstGeom prst="rect">
              <a:avLst/>
            </a:prstGeom>
          </p:spPr>
          <p:txBody>
            <a:bodyPr lIns="0" tIns="0" rIns="0" bIns="0" rtlCol="0" anchor="t">
              <a:spAutoFit/>
            </a:bodyPr>
            <a:lstStyle/>
            <a:p>
              <a:pPr>
                <a:lnSpc>
                  <a:spcPts val="5949"/>
                </a:lnSpc>
              </a:pPr>
              <a:r>
                <a:rPr lang="en-US" sz="4249">
                  <a:solidFill>
                    <a:srgbClr val="FFFFFF"/>
                  </a:solidFill>
                  <a:latin typeface="Hero"/>
                </a:rPr>
                <a:t>38.7</a:t>
              </a:r>
            </a:p>
          </p:txBody>
        </p:sp>
        <p:sp>
          <p:nvSpPr>
            <p:cNvPr id="38" name="AutoShape 38"/>
            <p:cNvSpPr/>
            <p:nvPr/>
          </p:nvSpPr>
          <p:spPr>
            <a:xfrm flipH="1">
              <a:off x="8785002" y="407947"/>
              <a:ext cx="0" cy="1251925"/>
            </a:xfrm>
            <a:prstGeom prst="line">
              <a:avLst/>
            </a:prstGeom>
            <a:ln w="53493" cap="flat">
              <a:solidFill>
                <a:srgbClr val="FFFFFF"/>
              </a:solidFill>
              <a:prstDash val="solid"/>
              <a:headEnd type="none" w="sm" len="sm"/>
              <a:tailEnd type="none" w="sm" len="sm"/>
            </a:ln>
          </p:spPr>
          <p:txBody>
            <a:bodyPr/>
            <a:lstStyle/>
            <a:p>
              <a:endParaRPr lang="en-US"/>
            </a:p>
          </p:txBody>
        </p:sp>
        <p:sp>
          <p:nvSpPr>
            <p:cNvPr id="39" name="AutoShape 39"/>
            <p:cNvSpPr/>
            <p:nvPr/>
          </p:nvSpPr>
          <p:spPr>
            <a:xfrm flipH="1">
              <a:off x="11539476" y="403163"/>
              <a:ext cx="0" cy="1251925"/>
            </a:xfrm>
            <a:prstGeom prst="line">
              <a:avLst/>
            </a:prstGeom>
            <a:ln w="53493" cap="flat">
              <a:solidFill>
                <a:srgbClr val="FFFFFF"/>
              </a:solidFill>
              <a:prstDash val="solid"/>
              <a:headEnd type="none" w="sm" len="sm"/>
              <a:tailEnd type="none" w="sm" len="sm"/>
            </a:ln>
          </p:spPr>
          <p:txBody>
            <a:bodyPr/>
            <a:lstStyle/>
            <a:p>
              <a:endParaRPr lang="en-US"/>
            </a:p>
          </p:txBody>
        </p:sp>
        <p:sp>
          <p:nvSpPr>
            <p:cNvPr id="40" name="AutoShape 40"/>
            <p:cNvSpPr/>
            <p:nvPr/>
          </p:nvSpPr>
          <p:spPr>
            <a:xfrm flipH="1">
              <a:off x="14278855" y="407947"/>
              <a:ext cx="0" cy="1251925"/>
            </a:xfrm>
            <a:prstGeom prst="line">
              <a:avLst/>
            </a:prstGeom>
            <a:ln w="53493" cap="flat">
              <a:solidFill>
                <a:srgbClr val="FFFFFF"/>
              </a:solidFill>
              <a:prstDash val="solid"/>
              <a:headEnd type="none" w="sm" len="sm"/>
              <a:tailEnd type="none" w="sm" len="sm"/>
            </a:ln>
          </p:spPr>
          <p:txBody>
            <a:bodyPr/>
            <a:lstStyle/>
            <a:p>
              <a:endParaRPr lang="en-US"/>
            </a:p>
          </p:txBody>
        </p:sp>
        <p:sp>
          <p:nvSpPr>
            <p:cNvPr id="41" name="AutoShape 41"/>
            <p:cNvSpPr/>
            <p:nvPr/>
          </p:nvSpPr>
          <p:spPr>
            <a:xfrm>
              <a:off x="16884727" y="407947"/>
              <a:ext cx="0" cy="1251925"/>
            </a:xfrm>
            <a:prstGeom prst="line">
              <a:avLst/>
            </a:prstGeom>
            <a:ln w="53493" cap="flat">
              <a:solidFill>
                <a:srgbClr val="FFFFFF"/>
              </a:solidFill>
              <a:prstDash val="solid"/>
              <a:headEnd type="none" w="sm" len="sm"/>
              <a:tailEnd type="none" w="sm" len="sm"/>
            </a:ln>
          </p:spPr>
          <p:txBody>
            <a:bodyPr/>
            <a:lstStyle/>
            <a:p>
              <a:endParaRPr lang="en-US"/>
            </a:p>
          </p:txBody>
        </p:sp>
        <p:sp>
          <p:nvSpPr>
            <p:cNvPr id="42" name="AutoShape 42"/>
            <p:cNvSpPr/>
            <p:nvPr/>
          </p:nvSpPr>
          <p:spPr>
            <a:xfrm flipH="1">
              <a:off x="6258651" y="407947"/>
              <a:ext cx="0" cy="1251925"/>
            </a:xfrm>
            <a:prstGeom prst="line">
              <a:avLst/>
            </a:prstGeom>
            <a:ln w="53493" cap="flat">
              <a:solidFill>
                <a:srgbClr val="FFFFFF"/>
              </a:solidFill>
              <a:prstDash val="solid"/>
              <a:headEnd type="none" w="sm" len="sm"/>
              <a:tailEnd type="none" w="sm" len="sm"/>
            </a:ln>
          </p:spPr>
          <p:txBody>
            <a:bodyPr/>
            <a:lstStyle/>
            <a:p>
              <a:endParaRPr lang="en-US"/>
            </a:p>
          </p:txBody>
        </p:sp>
        <p:sp>
          <p:nvSpPr>
            <p:cNvPr id="43" name="TextBox 43"/>
            <p:cNvSpPr txBox="1"/>
            <p:nvPr/>
          </p:nvSpPr>
          <p:spPr>
            <a:xfrm>
              <a:off x="6720688" y="-28575"/>
              <a:ext cx="636440" cy="313018"/>
            </a:xfrm>
            <a:prstGeom prst="rect">
              <a:avLst/>
            </a:prstGeom>
          </p:spPr>
          <p:txBody>
            <a:bodyPr lIns="0" tIns="0" rIns="0" bIns="0" rtlCol="0" anchor="t">
              <a:spAutoFit/>
            </a:bodyPr>
            <a:lstStyle/>
            <a:p>
              <a:pPr>
                <a:lnSpc>
                  <a:spcPts val="1968"/>
                </a:lnSpc>
              </a:pPr>
              <a:r>
                <a:rPr lang="en-US" sz="1405">
                  <a:solidFill>
                    <a:srgbClr val="FFFFFF"/>
                  </a:solidFill>
                  <a:latin typeface="Hero"/>
                </a:rPr>
                <a:t>Year</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475754" y="4468687"/>
            <a:ext cx="14439102" cy="1487573"/>
          </a:xfrm>
          <a:prstGeom prst="rect">
            <a:avLst/>
          </a:prstGeom>
        </p:spPr>
        <p:txBody>
          <a:bodyPr lIns="0" tIns="0" rIns="0" bIns="0" rtlCol="0" anchor="t">
            <a:spAutoFit/>
          </a:bodyPr>
          <a:lstStyle/>
          <a:p>
            <a:pPr>
              <a:lnSpc>
                <a:spcPts val="11107"/>
              </a:lnSpc>
            </a:pPr>
            <a:r>
              <a:rPr lang="en-US" sz="11107">
                <a:solidFill>
                  <a:srgbClr val="FFFFFF"/>
                </a:solidFill>
                <a:latin typeface="Hero"/>
              </a:rPr>
              <a:t>MARKET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D1F"/>
        </a:solidFill>
        <a:effectLst/>
      </p:bgPr>
    </p:bg>
    <p:spTree>
      <p:nvGrpSpPr>
        <p:cNvPr id="1" name=""/>
        <p:cNvGrpSpPr/>
        <p:nvPr/>
      </p:nvGrpSpPr>
      <p:grpSpPr>
        <a:xfrm>
          <a:off x="0" y="0"/>
          <a:ext cx="0" cy="0"/>
          <a:chOff x="0" y="0"/>
          <a:chExt cx="0" cy="0"/>
        </a:xfrm>
      </p:grpSpPr>
      <p:sp>
        <p:nvSpPr>
          <p:cNvPr id="2" name="Freeform 2"/>
          <p:cNvSpPr/>
          <p:nvPr/>
        </p:nvSpPr>
        <p:spPr>
          <a:xfrm>
            <a:off x="4682053" y="1459472"/>
            <a:ext cx="1917952" cy="1742939"/>
          </a:xfrm>
          <a:custGeom>
            <a:avLst/>
            <a:gdLst/>
            <a:ahLst/>
            <a:cxnLst/>
            <a:rect l="l" t="t" r="r" b="b"/>
            <a:pathLst>
              <a:path w="1917952" h="1742939">
                <a:moveTo>
                  <a:pt x="0" y="0"/>
                </a:moveTo>
                <a:lnTo>
                  <a:pt x="1917953" y="0"/>
                </a:lnTo>
                <a:lnTo>
                  <a:pt x="1917953" y="1742939"/>
                </a:lnTo>
                <a:lnTo>
                  <a:pt x="0" y="1742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1401857" y="7049898"/>
            <a:ext cx="6602391" cy="2951090"/>
          </a:xfrm>
          <a:custGeom>
            <a:avLst/>
            <a:gdLst/>
            <a:ahLst/>
            <a:cxnLst/>
            <a:rect l="l" t="t" r="r" b="b"/>
            <a:pathLst>
              <a:path w="6602391" h="2951090">
                <a:moveTo>
                  <a:pt x="0" y="0"/>
                </a:moveTo>
                <a:lnTo>
                  <a:pt x="6602391" y="0"/>
                </a:lnTo>
                <a:lnTo>
                  <a:pt x="6602391" y="2951090"/>
                </a:lnTo>
                <a:lnTo>
                  <a:pt x="0" y="2951090"/>
                </a:lnTo>
                <a:lnTo>
                  <a:pt x="0" y="0"/>
                </a:lnTo>
                <a:close/>
              </a:path>
            </a:pathLst>
          </a:custGeom>
          <a:blipFill>
            <a:blip r:embed="rId5"/>
            <a:stretch>
              <a:fillRect t="-304" r="-996" b="-304"/>
            </a:stretch>
          </a:blipFill>
        </p:spPr>
        <p:txBody>
          <a:bodyPr/>
          <a:lstStyle/>
          <a:p>
            <a:endParaRPr lang="en-US"/>
          </a:p>
        </p:txBody>
      </p:sp>
      <p:sp>
        <p:nvSpPr>
          <p:cNvPr id="4" name="Freeform 4"/>
          <p:cNvSpPr/>
          <p:nvPr/>
        </p:nvSpPr>
        <p:spPr>
          <a:xfrm>
            <a:off x="11401857" y="298756"/>
            <a:ext cx="6602391" cy="3456807"/>
          </a:xfrm>
          <a:custGeom>
            <a:avLst/>
            <a:gdLst/>
            <a:ahLst/>
            <a:cxnLst/>
            <a:rect l="l" t="t" r="r" b="b"/>
            <a:pathLst>
              <a:path w="6602391" h="3456807">
                <a:moveTo>
                  <a:pt x="0" y="0"/>
                </a:moveTo>
                <a:lnTo>
                  <a:pt x="6602391" y="0"/>
                </a:lnTo>
                <a:lnTo>
                  <a:pt x="6602391" y="3456808"/>
                </a:lnTo>
                <a:lnTo>
                  <a:pt x="0" y="3456808"/>
                </a:lnTo>
                <a:lnTo>
                  <a:pt x="0" y="0"/>
                </a:lnTo>
                <a:close/>
              </a:path>
            </a:pathLst>
          </a:custGeom>
          <a:blipFill>
            <a:blip r:embed="rId6"/>
            <a:stretch>
              <a:fillRect/>
            </a:stretch>
          </a:blipFill>
        </p:spPr>
        <p:txBody>
          <a:bodyPr/>
          <a:lstStyle/>
          <a:p>
            <a:endParaRPr lang="en-US"/>
          </a:p>
        </p:txBody>
      </p:sp>
      <p:sp>
        <p:nvSpPr>
          <p:cNvPr id="5" name="Freeform 5"/>
          <p:cNvSpPr/>
          <p:nvPr/>
        </p:nvSpPr>
        <p:spPr>
          <a:xfrm>
            <a:off x="11401857" y="3890178"/>
            <a:ext cx="6602391" cy="2976923"/>
          </a:xfrm>
          <a:custGeom>
            <a:avLst/>
            <a:gdLst/>
            <a:ahLst/>
            <a:cxnLst/>
            <a:rect l="l" t="t" r="r" b="b"/>
            <a:pathLst>
              <a:path w="6602391" h="2976923">
                <a:moveTo>
                  <a:pt x="0" y="0"/>
                </a:moveTo>
                <a:lnTo>
                  <a:pt x="6602391" y="0"/>
                </a:lnTo>
                <a:lnTo>
                  <a:pt x="6602391" y="2976923"/>
                </a:lnTo>
                <a:lnTo>
                  <a:pt x="0" y="2976923"/>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899721" y="3925602"/>
            <a:ext cx="10095512" cy="4618794"/>
          </a:xfrm>
          <a:prstGeom prst="rect">
            <a:avLst/>
          </a:prstGeom>
        </p:spPr>
        <p:txBody>
          <a:bodyPr lIns="0" tIns="0" rIns="0" bIns="0" rtlCol="0" anchor="t">
            <a:spAutoFit/>
          </a:bodyPr>
          <a:lstStyle/>
          <a:p>
            <a:pPr marL="473365" lvl="1" indent="-236682">
              <a:lnSpc>
                <a:spcPts val="3069"/>
              </a:lnSpc>
              <a:buFont typeface="Arial"/>
              <a:buChar char="•"/>
            </a:pPr>
            <a:r>
              <a:rPr lang="en-US" sz="2192">
                <a:solidFill>
                  <a:srgbClr val="FFFFFF"/>
                </a:solidFill>
                <a:latin typeface="Hero"/>
              </a:rPr>
              <a:t>Vacancy Rate: Decreased to 5.5%.</a:t>
            </a:r>
          </a:p>
          <a:p>
            <a:pPr>
              <a:lnSpc>
                <a:spcPts val="3069"/>
              </a:lnSpc>
            </a:pPr>
            <a:endParaRPr lang="en-US" sz="2192">
              <a:solidFill>
                <a:srgbClr val="FFFFFF"/>
              </a:solidFill>
              <a:latin typeface="Hero"/>
            </a:endParaRPr>
          </a:p>
          <a:p>
            <a:pPr marL="473365" lvl="1" indent="-236682">
              <a:lnSpc>
                <a:spcPts val="3069"/>
              </a:lnSpc>
              <a:buFont typeface="Arial"/>
              <a:buChar char="•"/>
            </a:pPr>
            <a:r>
              <a:rPr lang="en-US" sz="2192">
                <a:solidFill>
                  <a:srgbClr val="FFFFFF"/>
                </a:solidFill>
                <a:latin typeface="Hero"/>
              </a:rPr>
              <a:t>Net Absorption: Positive increase, reaching 487,000 sq. ft.</a:t>
            </a:r>
          </a:p>
          <a:p>
            <a:pPr>
              <a:lnSpc>
                <a:spcPts val="3069"/>
              </a:lnSpc>
            </a:pPr>
            <a:endParaRPr lang="en-US" sz="2192">
              <a:solidFill>
                <a:srgbClr val="FFFFFF"/>
              </a:solidFill>
              <a:latin typeface="Hero"/>
            </a:endParaRPr>
          </a:p>
          <a:p>
            <a:pPr marL="473365" lvl="1" indent="-236682">
              <a:lnSpc>
                <a:spcPts val="3069"/>
              </a:lnSpc>
              <a:buFont typeface="Arial"/>
              <a:buChar char="•"/>
            </a:pPr>
            <a:r>
              <a:rPr lang="en-US" sz="2192">
                <a:solidFill>
                  <a:srgbClr val="FFFFFF"/>
                </a:solidFill>
                <a:latin typeface="Hero"/>
              </a:rPr>
              <a:t>Class A Rent: Maintained at $28.90 per sq. ft.</a:t>
            </a:r>
          </a:p>
          <a:p>
            <a:pPr>
              <a:lnSpc>
                <a:spcPts val="3069"/>
              </a:lnSpc>
            </a:pPr>
            <a:endParaRPr lang="en-US" sz="2192">
              <a:solidFill>
                <a:srgbClr val="FFFFFF"/>
              </a:solidFill>
              <a:latin typeface="Hero"/>
            </a:endParaRPr>
          </a:p>
          <a:p>
            <a:pPr marL="473365" lvl="1" indent="-236682">
              <a:lnSpc>
                <a:spcPts val="3069"/>
              </a:lnSpc>
              <a:buFont typeface="Arial"/>
              <a:buChar char="•"/>
            </a:pPr>
            <a:r>
              <a:rPr lang="en-US" sz="2192">
                <a:solidFill>
                  <a:srgbClr val="FFFFFF"/>
                </a:solidFill>
                <a:latin typeface="Hero"/>
              </a:rPr>
              <a:t>Leasing Velocity: Dropped 36.3% below the three-year average.</a:t>
            </a:r>
          </a:p>
          <a:p>
            <a:pPr>
              <a:lnSpc>
                <a:spcPts val="3069"/>
              </a:lnSpc>
            </a:pPr>
            <a:endParaRPr lang="en-US" sz="2192">
              <a:solidFill>
                <a:srgbClr val="FFFFFF"/>
              </a:solidFill>
              <a:latin typeface="Hero"/>
            </a:endParaRPr>
          </a:p>
          <a:p>
            <a:pPr marL="473365" lvl="1" indent="-236682">
              <a:lnSpc>
                <a:spcPts val="3069"/>
              </a:lnSpc>
              <a:buFont typeface="Arial"/>
              <a:buChar char="•"/>
            </a:pPr>
            <a:r>
              <a:rPr lang="en-US" sz="2192">
                <a:solidFill>
                  <a:srgbClr val="FFFFFF"/>
                </a:solidFill>
                <a:latin typeface="Hero"/>
              </a:rPr>
              <a:t>Under Construction: 13 properties, totaling 5.6 million sq. ft.</a:t>
            </a:r>
          </a:p>
          <a:p>
            <a:pPr>
              <a:lnSpc>
                <a:spcPts val="3069"/>
              </a:lnSpc>
            </a:pPr>
            <a:endParaRPr lang="en-US" sz="2192">
              <a:solidFill>
                <a:srgbClr val="FFFFFF"/>
              </a:solidFill>
              <a:latin typeface="Hero"/>
            </a:endParaRPr>
          </a:p>
          <a:p>
            <a:pPr marL="473365" lvl="1" indent="-236682">
              <a:lnSpc>
                <a:spcPts val="3069"/>
              </a:lnSpc>
              <a:buFont typeface="Arial"/>
              <a:buChar char="•"/>
            </a:pPr>
            <a:r>
              <a:rPr lang="en-US" sz="2192">
                <a:solidFill>
                  <a:srgbClr val="FFFFFF"/>
                </a:solidFill>
                <a:latin typeface="Hero"/>
              </a:rPr>
              <a:t>Future Development: 17 planned/proposed properties, 4.8 million sq. ft.</a:t>
            </a:r>
          </a:p>
          <a:p>
            <a:pPr>
              <a:lnSpc>
                <a:spcPts val="3069"/>
              </a:lnSpc>
            </a:pPr>
            <a:endParaRPr lang="en-US" sz="2192">
              <a:solidFill>
                <a:srgbClr val="FFFFFF"/>
              </a:solidFill>
              <a:latin typeface="Hero"/>
            </a:endParaRPr>
          </a:p>
        </p:txBody>
      </p:sp>
      <p:sp>
        <p:nvSpPr>
          <p:cNvPr id="7" name="TextBox 7"/>
          <p:cNvSpPr txBox="1"/>
          <p:nvPr/>
        </p:nvSpPr>
        <p:spPr>
          <a:xfrm>
            <a:off x="1028700" y="1573772"/>
            <a:ext cx="3653353" cy="1751810"/>
          </a:xfrm>
          <a:prstGeom prst="rect">
            <a:avLst/>
          </a:prstGeom>
        </p:spPr>
        <p:txBody>
          <a:bodyPr lIns="0" tIns="0" rIns="0" bIns="0" rtlCol="0" anchor="t">
            <a:spAutoFit/>
          </a:bodyPr>
          <a:lstStyle/>
          <a:p>
            <a:pPr>
              <a:lnSpc>
                <a:spcPts val="6700"/>
              </a:lnSpc>
            </a:pPr>
            <a:r>
              <a:rPr lang="en-US" sz="6700">
                <a:solidFill>
                  <a:srgbClr val="FFFFFF"/>
                </a:solidFill>
                <a:latin typeface="Hero"/>
              </a:rPr>
              <a:t>MARKET </a:t>
            </a:r>
          </a:p>
          <a:p>
            <a:pPr>
              <a:lnSpc>
                <a:spcPts val="6700"/>
              </a:lnSpc>
            </a:pPr>
            <a:r>
              <a:rPr lang="en-US" sz="6700">
                <a:solidFill>
                  <a:srgbClr val="FFFFFF"/>
                </a:solidFill>
                <a:latin typeface="Hero"/>
              </a:rPr>
              <a:t>UPDATE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586226" y="4391729"/>
            <a:ext cx="13115549" cy="1741668"/>
          </a:xfrm>
          <a:prstGeom prst="rect">
            <a:avLst/>
          </a:prstGeom>
        </p:spPr>
        <p:txBody>
          <a:bodyPr lIns="0" tIns="0" rIns="0" bIns="0" rtlCol="0" anchor="t">
            <a:spAutoFit/>
          </a:bodyPr>
          <a:lstStyle/>
          <a:p>
            <a:pPr>
              <a:lnSpc>
                <a:spcPts val="13029"/>
              </a:lnSpc>
            </a:pPr>
            <a:r>
              <a:rPr lang="en-US" sz="13029">
                <a:solidFill>
                  <a:srgbClr val="FFFFFF"/>
                </a:solidFill>
                <a:latin typeface="Hero"/>
              </a:rPr>
              <a:t>SITE OVERVIEW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913404" y="0"/>
            <a:ext cx="8374596" cy="10287000"/>
            <a:chOff x="0" y="0"/>
            <a:chExt cx="11166128" cy="13716000"/>
          </a:xfrm>
        </p:grpSpPr>
        <p:pic>
          <p:nvPicPr>
            <p:cNvPr id="3" name="Picture 3"/>
            <p:cNvPicPr>
              <a:picLocks noChangeAspect="1"/>
            </p:cNvPicPr>
            <p:nvPr/>
          </p:nvPicPr>
          <p:blipFill>
            <a:blip r:embed="rId2"/>
            <a:srcRect l="20027" r="20027"/>
            <a:stretch>
              <a:fillRect/>
            </a:stretch>
          </p:blipFill>
          <p:spPr>
            <a:xfrm>
              <a:off x="0" y="0"/>
              <a:ext cx="11166128" cy="13716000"/>
            </a:xfrm>
            <a:prstGeom prst="rect">
              <a:avLst/>
            </a:prstGeom>
          </p:spPr>
        </p:pic>
      </p:grpSp>
      <p:sp>
        <p:nvSpPr>
          <p:cNvPr id="4" name="TextBox 4"/>
          <p:cNvSpPr txBox="1"/>
          <p:nvPr/>
        </p:nvSpPr>
        <p:spPr>
          <a:xfrm>
            <a:off x="647723" y="1915830"/>
            <a:ext cx="8260505" cy="8042551"/>
          </a:xfrm>
          <a:prstGeom prst="rect">
            <a:avLst/>
          </a:prstGeom>
        </p:spPr>
        <p:txBody>
          <a:bodyPr lIns="0" tIns="0" rIns="0" bIns="0" rtlCol="0" anchor="t">
            <a:spAutoFit/>
          </a:bodyPr>
          <a:lstStyle/>
          <a:p>
            <a:pPr marL="470246" lvl="1" indent="-235123">
              <a:lnSpc>
                <a:spcPts val="3049"/>
              </a:lnSpc>
              <a:buFont typeface="Arial"/>
              <a:buChar char="•"/>
            </a:pPr>
            <a:r>
              <a:rPr lang="en-US" sz="2178">
                <a:solidFill>
                  <a:srgbClr val="FFFFFF"/>
                </a:solidFill>
                <a:latin typeface="Montserrat"/>
              </a:rPr>
              <a:t>Historical Significance: </a:t>
            </a:r>
          </a:p>
          <a:p>
            <a:pPr marL="940492" lvl="2" indent="-313497">
              <a:lnSpc>
                <a:spcPts val="3049"/>
              </a:lnSpc>
              <a:buFont typeface="Arial"/>
              <a:buChar char="⚬"/>
            </a:pPr>
            <a:r>
              <a:rPr lang="en-US" sz="2178">
                <a:solidFill>
                  <a:srgbClr val="FFFFFF"/>
                </a:solidFill>
                <a:latin typeface="Montserrat"/>
              </a:rPr>
              <a:t>Founded in 1801; a primary U.S. Navy shipbuilding center for 165 years.</a:t>
            </a:r>
          </a:p>
          <a:p>
            <a:pPr marL="940492" lvl="2" indent="-313497">
              <a:lnSpc>
                <a:spcPts val="3049"/>
              </a:lnSpc>
              <a:buFont typeface="Arial"/>
              <a:buChar char="⚬"/>
            </a:pPr>
            <a:r>
              <a:rPr lang="en-US" sz="2178">
                <a:solidFill>
                  <a:srgbClr val="FFFFFF"/>
                </a:solidFill>
                <a:latin typeface="Montserrat"/>
              </a:rPr>
              <a:t>Birthplace of significant warships: USS Monitor, USS Arizona, USS Missouri.</a:t>
            </a:r>
          </a:p>
          <a:p>
            <a:pPr marL="940492" lvl="2" indent="-313497">
              <a:lnSpc>
                <a:spcPts val="3049"/>
              </a:lnSpc>
              <a:buFont typeface="Arial"/>
              <a:buChar char="⚬"/>
            </a:pPr>
            <a:r>
              <a:rPr lang="en-US" sz="2178">
                <a:solidFill>
                  <a:srgbClr val="FFFFFF"/>
                </a:solidFill>
                <a:latin typeface="Montserrat"/>
              </a:rPr>
              <a:t>Peak during World War II, employing 70,000 workers.</a:t>
            </a:r>
          </a:p>
          <a:p>
            <a:pPr>
              <a:lnSpc>
                <a:spcPts val="3049"/>
              </a:lnSpc>
            </a:pPr>
            <a:endParaRPr lang="en-US" sz="2178">
              <a:solidFill>
                <a:srgbClr val="FFFFFF"/>
              </a:solidFill>
              <a:latin typeface="Montserrat"/>
            </a:endParaRPr>
          </a:p>
          <a:p>
            <a:pPr marL="470246" lvl="1" indent="-235123">
              <a:lnSpc>
                <a:spcPts val="3049"/>
              </a:lnSpc>
              <a:buFont typeface="Arial"/>
              <a:buChar char="•"/>
            </a:pPr>
            <a:r>
              <a:rPr lang="en-US" sz="2178">
                <a:solidFill>
                  <a:srgbClr val="FFFFFF"/>
                </a:solidFill>
                <a:latin typeface="Montserrat"/>
              </a:rPr>
              <a:t>Strategic Location</a:t>
            </a:r>
          </a:p>
          <a:p>
            <a:pPr marL="940492" lvl="2" indent="-313497">
              <a:lnSpc>
                <a:spcPts val="3049"/>
              </a:lnSpc>
              <a:buFont typeface="Arial"/>
              <a:buChar char="⚬"/>
            </a:pPr>
            <a:r>
              <a:rPr lang="en-US" sz="2178">
                <a:solidFill>
                  <a:srgbClr val="FFFFFF"/>
                </a:solidFill>
                <a:latin typeface="Montserrat"/>
              </a:rPr>
              <a:t>Situated along Brooklyn’s waterfront, Southeast of Manhattan.</a:t>
            </a:r>
          </a:p>
          <a:p>
            <a:pPr marL="940492" lvl="2" indent="-313497">
              <a:lnSpc>
                <a:spcPts val="3049"/>
              </a:lnSpc>
              <a:buFont typeface="Arial"/>
              <a:buChar char="⚬"/>
            </a:pPr>
            <a:r>
              <a:rPr lang="en-US" sz="2178">
                <a:solidFill>
                  <a:srgbClr val="FFFFFF"/>
                </a:solidFill>
                <a:latin typeface="Montserrat"/>
              </a:rPr>
              <a:t>Close proximity to ferry, subway, and bus routes.</a:t>
            </a:r>
          </a:p>
          <a:p>
            <a:pPr marL="940492" lvl="2" indent="-313497">
              <a:lnSpc>
                <a:spcPts val="3049"/>
              </a:lnSpc>
              <a:buFont typeface="Arial"/>
              <a:buChar char="⚬"/>
            </a:pPr>
            <a:r>
              <a:rPr lang="en-US" sz="2178">
                <a:solidFill>
                  <a:srgbClr val="FFFFFF"/>
                </a:solidFill>
                <a:latin typeface="Montserrat"/>
              </a:rPr>
              <a:t>Near Williamsburg and Greenpoint, Brooklyn.</a:t>
            </a:r>
          </a:p>
          <a:p>
            <a:pPr marL="940492" lvl="2" indent="-313497">
              <a:lnSpc>
                <a:spcPts val="3049"/>
              </a:lnSpc>
              <a:buFont typeface="Arial"/>
              <a:buChar char="⚬"/>
            </a:pPr>
            <a:r>
              <a:rPr lang="en-US" sz="2178">
                <a:solidFill>
                  <a:srgbClr val="FFFFFF"/>
                </a:solidFill>
                <a:latin typeface="Montserrat"/>
              </a:rPr>
              <a:t>Undergone Modern Transformation and Usage over the last few decades</a:t>
            </a:r>
          </a:p>
          <a:p>
            <a:pPr marL="940492" lvl="2" indent="-313497">
              <a:lnSpc>
                <a:spcPts val="3049"/>
              </a:lnSpc>
              <a:buFont typeface="Arial"/>
              <a:buChar char="⚬"/>
            </a:pPr>
            <a:r>
              <a:rPr lang="en-US" sz="2178">
                <a:solidFill>
                  <a:srgbClr val="FFFFFF"/>
                </a:solidFill>
                <a:latin typeface="Montserrat"/>
              </a:rPr>
              <a:t>Spanning 300 acres with 500+ businesses, employing over 11,000 people.</a:t>
            </a:r>
          </a:p>
          <a:p>
            <a:pPr marL="940492" lvl="2" indent="-313497">
              <a:lnSpc>
                <a:spcPts val="3049"/>
              </a:lnSpc>
              <a:buFont typeface="Arial"/>
              <a:buChar char="⚬"/>
            </a:pPr>
            <a:r>
              <a:rPr lang="en-US" sz="2178">
                <a:solidFill>
                  <a:srgbClr val="FFFFFF"/>
                </a:solidFill>
                <a:latin typeface="Montserrat"/>
              </a:rPr>
              <a:t>Annual economic contribution: Over $2.5 billion.</a:t>
            </a:r>
          </a:p>
          <a:p>
            <a:pPr marL="940492" lvl="2" indent="-313497">
              <a:lnSpc>
                <a:spcPts val="3049"/>
              </a:lnSpc>
              <a:buFont typeface="Arial"/>
              <a:buChar char="⚬"/>
            </a:pPr>
            <a:r>
              <a:rPr lang="en-US" sz="2178">
                <a:solidFill>
                  <a:srgbClr val="FFFFFF"/>
                </a:solidFill>
                <a:latin typeface="Montserrat"/>
              </a:rPr>
              <a:t>Growing demand for industrial lofts and flexible office spaces.</a:t>
            </a:r>
          </a:p>
          <a:p>
            <a:pPr>
              <a:lnSpc>
                <a:spcPts val="3049"/>
              </a:lnSpc>
            </a:pPr>
            <a:endParaRPr lang="en-US" sz="2178">
              <a:solidFill>
                <a:srgbClr val="FFFFFF"/>
              </a:solidFill>
              <a:latin typeface="Montserrat"/>
            </a:endParaRPr>
          </a:p>
        </p:txBody>
      </p:sp>
      <p:sp>
        <p:nvSpPr>
          <p:cNvPr id="5" name="TextBox 5"/>
          <p:cNvSpPr txBox="1"/>
          <p:nvPr/>
        </p:nvSpPr>
        <p:spPr>
          <a:xfrm>
            <a:off x="-528927" y="952500"/>
            <a:ext cx="10442330" cy="687542"/>
          </a:xfrm>
          <a:prstGeom prst="rect">
            <a:avLst/>
          </a:prstGeom>
        </p:spPr>
        <p:txBody>
          <a:bodyPr lIns="0" tIns="0" rIns="0" bIns="0" rtlCol="0" anchor="t">
            <a:spAutoFit/>
          </a:bodyPr>
          <a:lstStyle/>
          <a:p>
            <a:pPr algn="ctr">
              <a:lnSpc>
                <a:spcPts val="5678"/>
              </a:lnSpc>
              <a:spcBef>
                <a:spcPct val="0"/>
              </a:spcBef>
            </a:pPr>
            <a:r>
              <a:rPr lang="en-US" sz="4056">
                <a:solidFill>
                  <a:srgbClr val="FFFFFF"/>
                </a:solidFill>
                <a:latin typeface="Hero"/>
              </a:rPr>
              <a:t>Brooklyn Navy Yard Overview: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1814</Words>
  <Application>Microsoft Office PowerPoint</Application>
  <PresentationFormat>Custom</PresentationFormat>
  <Paragraphs>273</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Now</vt:lpstr>
      <vt:lpstr>Hero</vt:lpstr>
      <vt:lpstr>Now Heavy</vt:lpstr>
      <vt:lpstr>Now Bold</vt:lpstr>
      <vt:lpstr>Montserrat</vt:lpstr>
      <vt:lpstr>Montserrat Bold</vt:lpstr>
      <vt:lpstr>Calibri</vt:lpstr>
      <vt:lpstr>Raleway Heavy</vt:lpstr>
      <vt:lpstr>Hero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Us</dc:title>
  <dc:creator>Corey Satnick</dc:creator>
  <cp:lastModifiedBy>Corey Satnick</cp:lastModifiedBy>
  <cp:revision>1</cp:revision>
  <dcterms:created xsi:type="dcterms:W3CDTF">2006-08-16T00:00:00Z</dcterms:created>
  <dcterms:modified xsi:type="dcterms:W3CDTF">2023-12-13T22:44:47Z</dcterms:modified>
  <dc:identifier>DAF2zP2_oqA</dc:identifier>
</cp:coreProperties>
</file>